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85" r:id="rId9"/>
    <p:sldId id="272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6" r:id="rId20"/>
    <p:sldId id="287" r:id="rId21"/>
    <p:sldId id="270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6" r:id="rId30"/>
  </p:sldIdLst>
  <p:sldSz cx="9144000" cy="5715000" type="screen16x10"/>
  <p:notesSz cx="6858000" cy="9144000"/>
  <p:defaultTextStyle>
    <a:defPPr>
      <a:defRPr lang="en-US"/>
    </a:defPPr>
    <a:lvl1pPr marL="0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1pPr>
    <a:lvl2pPr marL="424496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2pPr>
    <a:lvl3pPr marL="848990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3pPr>
    <a:lvl4pPr marL="1273486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4pPr>
    <a:lvl5pPr marL="1697982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5pPr>
    <a:lvl6pPr marL="2122476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6pPr>
    <a:lvl7pPr marL="2546972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7pPr>
    <a:lvl8pPr marL="2971468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8pPr>
    <a:lvl9pPr marL="3395962" algn="l" defTabSz="848990" rtl="0" eaLnBrk="1" latinLnBrk="0" hangingPunct="1">
      <a:defRPr sz="16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A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1667"/>
  </p:normalViewPr>
  <p:slideViewPr>
    <p:cSldViewPr snapToGrid="0" snapToObjects="1">
      <p:cViewPr>
        <p:scale>
          <a:sx n="125" d="100"/>
          <a:sy n="125" d="100"/>
        </p:scale>
        <p:origin x="704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77143995006349"/>
          <c:y val="0.049375"/>
          <c:w val="0.883336582644304"/>
          <c:h val="0.5915819389763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mentions</c:v>
                </c:pt>
              </c:strCache>
            </c:strRef>
          </c:tx>
          <c:spPr>
            <a:solidFill>
              <a:srgbClr val="0DA6BF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Benefits Enrollment</c:v>
                </c:pt>
                <c:pt idx="1">
                  <c:v>Payroll</c:v>
                </c:pt>
                <c:pt idx="2">
                  <c:v>HRIS</c:v>
                </c:pt>
                <c:pt idx="3">
                  <c:v>Paperwork</c:v>
                </c:pt>
                <c:pt idx="4">
                  <c:v>HR - EE Communication</c:v>
                </c:pt>
                <c:pt idx="5">
                  <c:v>Information / FAQ</c:v>
                </c:pt>
                <c:pt idx="6">
                  <c:v>PTO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9.0</c:v>
                </c:pt>
                <c:pt idx="1">
                  <c:v>5.0</c:v>
                </c:pt>
                <c:pt idx="2">
                  <c:v>5.0</c:v>
                </c:pt>
                <c:pt idx="3">
                  <c:v>4.0</c:v>
                </c:pt>
                <c:pt idx="4">
                  <c:v>4.0</c:v>
                </c:pt>
                <c:pt idx="5">
                  <c:v>4.0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7864976"/>
        <c:axId val="2097904432"/>
      </c:barChart>
      <c:catAx>
        <c:axId val="2097864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97904432"/>
        <c:crosses val="autoZero"/>
        <c:auto val="1"/>
        <c:lblAlgn val="ctr"/>
        <c:lblOffset val="100"/>
        <c:noMultiLvlLbl val="0"/>
      </c:catAx>
      <c:valAx>
        <c:axId val="2097904432"/>
        <c:scaling>
          <c:orientation val="minMax"/>
        </c:scaling>
        <c:delete val="0"/>
        <c:axPos val="l"/>
        <c:majorGridlines>
          <c:spPr>
            <a:ln>
              <a:solidFill>
                <a:srgbClr val="EFEFEF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666666"/>
                </a:solidFill>
              </a:defRPr>
            </a:pPr>
            <a:endParaRPr lang="en-US"/>
          </a:p>
        </c:txPr>
        <c:crossAx val="20978649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83155374101307"/>
          <c:y val="0.0491877460629921"/>
          <c:w val="0.496997072306716"/>
          <c:h val="0.0797495078740158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Open Sans"/>
          <a:cs typeface="Open San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7143995006349"/>
          <c:y val="0.049375"/>
          <c:w val="0.883336582644304"/>
          <c:h val="0.659946406587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users</c:v>
                </c:pt>
              </c:strCache>
            </c:strRef>
          </c:tx>
          <c:spPr>
            <a:solidFill>
              <a:srgbClr val="0DA6BF"/>
            </a:solidFill>
            <a:ln w="9525" cap="flat" cmpd="sng" algn="ctr">
              <a:noFill/>
              <a:prstDash val="solid"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Paylocity</c:v>
                </c:pt>
                <c:pt idx="1">
                  <c:v>Paychex</c:v>
                </c:pt>
                <c:pt idx="2">
                  <c:v>ADP</c:v>
                </c:pt>
                <c:pt idx="3">
                  <c:v>Inhouse</c:v>
                </c:pt>
                <c:pt idx="4">
                  <c:v>Benefit Mall</c:v>
                </c:pt>
                <c:pt idx="5">
                  <c:v>Sage / Timberline</c:v>
                </c:pt>
                <c:pt idx="6">
                  <c:v>Ultipro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6.0</c:v>
                </c:pt>
                <c:pt idx="1">
                  <c:v>4.0</c:v>
                </c:pt>
                <c:pt idx="2">
                  <c:v>4.0</c:v>
                </c:pt>
                <c:pt idx="3">
                  <c:v>2.0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7448864"/>
        <c:axId val="2097581232"/>
      </c:barChart>
      <c:catAx>
        <c:axId val="2097448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Open Sans"/>
                <a:cs typeface="Open Sans"/>
              </a:defRPr>
            </a:pPr>
            <a:endParaRPr lang="en-US"/>
          </a:p>
        </c:txPr>
        <c:crossAx val="2097581232"/>
        <c:crosses val="autoZero"/>
        <c:auto val="1"/>
        <c:lblAlgn val="ctr"/>
        <c:lblOffset val="100"/>
        <c:noMultiLvlLbl val="0"/>
      </c:catAx>
      <c:valAx>
        <c:axId val="2097581232"/>
        <c:scaling>
          <c:orientation val="minMax"/>
        </c:scaling>
        <c:delete val="0"/>
        <c:axPos val="l"/>
        <c:majorGridlines>
          <c:spPr>
            <a:ln>
              <a:solidFill>
                <a:srgbClr val="EFEFEF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666666"/>
                </a:solidFill>
              </a:defRPr>
            </a:pPr>
            <a:endParaRPr lang="en-US"/>
          </a:p>
        </c:txPr>
        <c:crossAx val="2097448864"/>
        <c:crosses val="autoZero"/>
        <c:crossBetween val="between"/>
      </c:valAx>
      <c:spPr>
        <a:effectLst/>
      </c:spPr>
    </c:plotArea>
    <c:legend>
      <c:legendPos val="r"/>
      <c:layout>
        <c:manualLayout>
          <c:xMode val="edge"/>
          <c:yMode val="edge"/>
          <c:x val="0.435170490150225"/>
          <c:y val="0.0491877460629921"/>
          <c:w val="0.544981962815651"/>
          <c:h val="0.070374507874015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Open Sans"/>
          <a:cs typeface="Open Sans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Introduction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Team &amp; Roles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Project Goals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0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0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60267D5C-7BC3-1D41-9148-E8F297F08927}" type="presOf" srcId="{F9618EE6-2C41-6142-9859-71E22CCD156C}" destId="{691C5DBB-E73A-1B49-A569-BEA250F958A2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4BE53B50-7FC0-4F4D-AE0F-A183BDF3D724}" type="presOf" srcId="{FE88C5B9-33E3-5040-85A0-5DB2CCB78208}" destId="{B6F65D19-F0DE-754B-9B98-8CD72CFE0500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6E1552A2-3D50-8340-9666-8FCF15904742}" type="presOf" srcId="{4372955A-9B62-BC46-BFDC-7CD9390357F6}" destId="{746807F0-8004-5E47-9C67-4A57EFD34BDE}" srcOrd="0" destOrd="0" presId="urn:microsoft.com/office/officeart/2005/8/layout/chevron1"/>
    <dgm:cxn modelId="{359B8B73-D7B2-2044-AE2F-3E9A6852D547}" type="presOf" srcId="{06DC98A9-F18B-2941-B7AC-F5D625436BB3}" destId="{C5287D52-5B3B-8443-9D6E-BF964B94E152}" srcOrd="0" destOrd="0" presId="urn:microsoft.com/office/officeart/2005/8/layout/chevron1"/>
    <dgm:cxn modelId="{B86EAFB0-474D-DC43-AE65-FF1147FC20A1}" type="presParOf" srcId="{691C5DBB-E73A-1B49-A569-BEA250F958A2}" destId="{B6F65D19-F0DE-754B-9B98-8CD72CFE0500}" srcOrd="0" destOrd="0" presId="urn:microsoft.com/office/officeart/2005/8/layout/chevron1"/>
    <dgm:cxn modelId="{90A0D240-BCFC-EA4C-A63E-3176C6FFF9DF}" type="presParOf" srcId="{691C5DBB-E73A-1B49-A569-BEA250F958A2}" destId="{534DB070-69C6-DE4D-8DDC-2CC93C81BEE4}" srcOrd="1" destOrd="0" presId="urn:microsoft.com/office/officeart/2005/8/layout/chevron1"/>
    <dgm:cxn modelId="{9B26A5B8-CECE-4648-8CEE-E174DDC9C564}" type="presParOf" srcId="{691C5DBB-E73A-1B49-A569-BEA250F958A2}" destId="{746807F0-8004-5E47-9C67-4A57EFD34BDE}" srcOrd="2" destOrd="0" presId="urn:microsoft.com/office/officeart/2005/8/layout/chevron1"/>
    <dgm:cxn modelId="{4B431796-7C9F-B647-B712-7260C077ED92}" type="presParOf" srcId="{691C5DBB-E73A-1B49-A569-BEA250F958A2}" destId="{E6F2E688-A5B4-8745-BA5A-D00272684FF0}" srcOrd="3" destOrd="0" presId="urn:microsoft.com/office/officeart/2005/8/layout/chevron1"/>
    <dgm:cxn modelId="{CFD489F8-A9ED-A641-B66F-E7303A5ADE4D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solidFill>
                <a:schemeClr val="bg1"/>
              </a:solidFill>
              <a:latin typeface="Open Sans"/>
              <a:cs typeface="Open Sans"/>
            </a:rPr>
            <a:t>Constraints</a:t>
          </a:r>
          <a:endParaRPr lang="en-US" sz="1200" dirty="0">
            <a:solidFill>
              <a:schemeClr val="bg1"/>
            </a:solidFill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Personas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746807F0-8004-5E47-9C67-4A57EFD34BDE}" type="pres">
      <dgm:prSet presAssocID="{4372955A-9B62-BC46-BFDC-7CD9390357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C3588C-052E-7743-B492-D493B0604C38}" type="presOf" srcId="{06DC98A9-F18B-2941-B7AC-F5D625436BB3}" destId="{C5287D52-5B3B-8443-9D6E-BF964B94E152}" srcOrd="0" destOrd="0" presId="urn:microsoft.com/office/officeart/2005/8/layout/chevron1"/>
    <dgm:cxn modelId="{3EBACF21-DC46-5E42-9374-150617C002B2}" srcId="{F9618EE6-2C41-6142-9859-71E22CCD156C}" destId="{06DC98A9-F18B-2941-B7AC-F5D625436BB3}" srcOrd="1" destOrd="0" parTransId="{82A2E8AB-2357-564B-B406-F521AAA9F735}" sibTransId="{7B9083E6-EB4C-5C4B-A88E-A3416568F7DD}"/>
    <dgm:cxn modelId="{D1358500-0ECA-134D-879F-0A34E7777A4E}" type="presOf" srcId="{F9618EE6-2C41-6142-9859-71E22CCD156C}" destId="{691C5DBB-E73A-1B49-A569-BEA250F958A2}" srcOrd="0" destOrd="0" presId="urn:microsoft.com/office/officeart/2005/8/layout/chevron1"/>
    <dgm:cxn modelId="{95A2936E-F421-EB4C-81C3-1FF441467355}" type="presOf" srcId="{4372955A-9B62-BC46-BFDC-7CD9390357F6}" destId="{746807F0-8004-5E47-9C67-4A57EFD34BDE}" srcOrd="0" destOrd="0" presId="urn:microsoft.com/office/officeart/2005/8/layout/chevron1"/>
    <dgm:cxn modelId="{BAACB106-D599-B44C-8A58-B08E1E83925F}" srcId="{F9618EE6-2C41-6142-9859-71E22CCD156C}" destId="{4372955A-9B62-BC46-BFDC-7CD9390357F6}" srcOrd="0" destOrd="0" parTransId="{DAB4068C-E083-AB48-98D2-696E11A6BCA4}" sibTransId="{F42AC160-804D-3E48-86BD-E66374ADA2BB}"/>
    <dgm:cxn modelId="{38185E72-F3A3-3C4A-BE28-4333B0DAFCAB}" type="presParOf" srcId="{691C5DBB-E73A-1B49-A569-BEA250F958A2}" destId="{746807F0-8004-5E47-9C67-4A57EFD34BDE}" srcOrd="0" destOrd="0" presId="urn:microsoft.com/office/officeart/2005/8/layout/chevron1"/>
    <dgm:cxn modelId="{BEC29441-6B57-F146-A476-98B2C2AE78B5}" type="presParOf" srcId="{691C5DBB-E73A-1B49-A569-BEA250F958A2}" destId="{E6F2E688-A5B4-8745-BA5A-D00272684FF0}" srcOrd="1" destOrd="0" presId="urn:microsoft.com/office/officeart/2005/8/layout/chevron1"/>
    <dgm:cxn modelId="{2DB57B7C-A1B4-FC44-A9AB-E7CEFDA7AC1C}" type="presParOf" srcId="{691C5DBB-E73A-1B49-A569-BEA250F958A2}" destId="{C5287D52-5B3B-8443-9D6E-BF964B94E15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06DC98A9-F18B-2941-B7AC-F5D625436BB3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solidFill>
                <a:schemeClr val="bg1"/>
              </a:solidFill>
              <a:latin typeface="Open Sans"/>
              <a:cs typeface="Open Sans"/>
            </a:rPr>
            <a:t>Constraints</a:t>
          </a:r>
          <a:endParaRPr lang="en-US" sz="1200" dirty="0">
            <a:solidFill>
              <a:schemeClr val="bg1"/>
            </a:solidFill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Personas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746807F0-8004-5E47-9C67-4A57EFD34BDE}" type="pres">
      <dgm:prSet presAssocID="{4372955A-9B62-BC46-BFDC-7CD9390357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ACF21-DC46-5E42-9374-150617C002B2}" srcId="{F9618EE6-2C41-6142-9859-71E22CCD156C}" destId="{06DC98A9-F18B-2941-B7AC-F5D625436BB3}" srcOrd="1" destOrd="0" parTransId="{82A2E8AB-2357-564B-B406-F521AAA9F735}" sibTransId="{7B9083E6-EB4C-5C4B-A88E-A3416568F7DD}"/>
    <dgm:cxn modelId="{2A10F090-C364-0C44-9D0B-EC793BA918B5}" type="presOf" srcId="{4372955A-9B62-BC46-BFDC-7CD9390357F6}" destId="{746807F0-8004-5E47-9C67-4A57EFD34BDE}" srcOrd="0" destOrd="0" presId="urn:microsoft.com/office/officeart/2005/8/layout/chevron1"/>
    <dgm:cxn modelId="{227E3C2D-A712-F947-9724-DFAFCAF86D90}" type="presOf" srcId="{F9618EE6-2C41-6142-9859-71E22CCD156C}" destId="{691C5DBB-E73A-1B49-A569-BEA250F958A2}" srcOrd="0" destOrd="0" presId="urn:microsoft.com/office/officeart/2005/8/layout/chevron1"/>
    <dgm:cxn modelId="{75C3339A-A45B-5643-B572-B395FE7B8CAB}" type="presOf" srcId="{06DC98A9-F18B-2941-B7AC-F5D625436BB3}" destId="{C5287D52-5B3B-8443-9D6E-BF964B94E152}" srcOrd="0" destOrd="0" presId="urn:microsoft.com/office/officeart/2005/8/layout/chevron1"/>
    <dgm:cxn modelId="{BAACB106-D599-B44C-8A58-B08E1E83925F}" srcId="{F9618EE6-2C41-6142-9859-71E22CCD156C}" destId="{4372955A-9B62-BC46-BFDC-7CD9390357F6}" srcOrd="0" destOrd="0" parTransId="{DAB4068C-E083-AB48-98D2-696E11A6BCA4}" sibTransId="{F42AC160-804D-3E48-86BD-E66374ADA2BB}"/>
    <dgm:cxn modelId="{B68AFC63-2D02-BB4E-BCC7-F2C51E8A1A9F}" type="presParOf" srcId="{691C5DBB-E73A-1B49-A569-BEA250F958A2}" destId="{746807F0-8004-5E47-9C67-4A57EFD34BDE}" srcOrd="0" destOrd="0" presId="urn:microsoft.com/office/officeart/2005/8/layout/chevron1"/>
    <dgm:cxn modelId="{4B7D4A77-3A3D-7046-8DD8-1FF72007A844}" type="presParOf" srcId="{691C5DBB-E73A-1B49-A569-BEA250F958A2}" destId="{E6F2E688-A5B4-8745-BA5A-D00272684FF0}" srcOrd="1" destOrd="0" presId="urn:microsoft.com/office/officeart/2005/8/layout/chevron1"/>
    <dgm:cxn modelId="{BB94A638-6B59-7648-968C-AB487E792295}" type="presParOf" srcId="{691C5DBB-E73A-1B49-A569-BEA250F958A2}" destId="{C5287D52-5B3B-8443-9D6E-BF964B94E152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Sketches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Open Sans"/>
              <a:cs typeface="Open Sans"/>
            </a:rPr>
            <a:t>Wireframes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93A1B11D-F309-C54A-8377-2EFA8726289D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Prototypes</a:t>
          </a:r>
          <a:endParaRPr lang="en-US" sz="1200" dirty="0">
            <a:latin typeface="Open Sans"/>
            <a:cs typeface="Open Sans"/>
          </a:endParaRPr>
        </a:p>
      </dgm:t>
    </dgm:pt>
    <dgm:pt modelId="{3E83B482-2D9B-9C49-9EC5-18961DEAD61B}" type="parTrans" cxnId="{10A01445-B21D-194C-B370-FE45080068F0}">
      <dgm:prSet/>
      <dgm:spPr/>
      <dgm:t>
        <a:bodyPr/>
        <a:lstStyle/>
        <a:p>
          <a:endParaRPr lang="en-US"/>
        </a:p>
      </dgm:t>
    </dgm:pt>
    <dgm:pt modelId="{D9743FB2-5448-4F43-9194-E83FD1167910}" type="sibTrans" cxnId="{10A01445-B21D-194C-B370-FE45080068F0}">
      <dgm:prSet/>
      <dgm:spPr/>
      <dgm:t>
        <a:bodyPr/>
        <a:lstStyle/>
        <a:p>
          <a:endParaRPr lang="en-US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235918E7-D2F6-C746-8B0F-067CA7A937B7}" type="pres">
      <dgm:prSet presAssocID="{93A1B11D-F309-C54A-8377-2EFA8726289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43C8FE-570A-3C4A-A97D-3E836291603D}" type="presOf" srcId="{4372955A-9B62-BC46-BFDC-7CD9390357F6}" destId="{746807F0-8004-5E47-9C67-4A57EFD34BDE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AA0B6452-C5F0-8245-AD7E-94434E2144D8}" type="presOf" srcId="{93A1B11D-F309-C54A-8377-2EFA8726289D}" destId="{235918E7-D2F6-C746-8B0F-067CA7A937B7}" srcOrd="0" destOrd="0" presId="urn:microsoft.com/office/officeart/2005/8/layout/chevron1"/>
    <dgm:cxn modelId="{8ACD78B9-4BA4-E640-81F5-7F127BB8A27C}" type="presOf" srcId="{F9618EE6-2C41-6142-9859-71E22CCD156C}" destId="{691C5DBB-E73A-1B49-A569-BEA250F958A2}" srcOrd="0" destOrd="0" presId="urn:microsoft.com/office/officeart/2005/8/layout/chevron1"/>
    <dgm:cxn modelId="{10A01445-B21D-194C-B370-FE45080068F0}" srcId="{F9618EE6-2C41-6142-9859-71E22CCD156C}" destId="{93A1B11D-F309-C54A-8377-2EFA8726289D}" srcOrd="2" destOrd="0" parTransId="{3E83B482-2D9B-9C49-9EC5-18961DEAD61B}" sibTransId="{D9743FB2-5448-4F43-9194-E83FD1167910}"/>
    <dgm:cxn modelId="{4DD69FA8-42A1-4F4E-8203-9C8286AE4E15}" type="presOf" srcId="{FE88C5B9-33E3-5040-85A0-5DB2CCB78208}" destId="{B6F65D19-F0DE-754B-9B98-8CD72CFE0500}" srcOrd="0" destOrd="0" presId="urn:microsoft.com/office/officeart/2005/8/layout/chevron1"/>
    <dgm:cxn modelId="{858E8535-8158-A74F-8963-150799E163DC}" type="presParOf" srcId="{691C5DBB-E73A-1B49-A569-BEA250F958A2}" destId="{B6F65D19-F0DE-754B-9B98-8CD72CFE0500}" srcOrd="0" destOrd="0" presId="urn:microsoft.com/office/officeart/2005/8/layout/chevron1"/>
    <dgm:cxn modelId="{A34B6FA0-BDF4-0145-9D2B-150FE6F48FB4}" type="presParOf" srcId="{691C5DBB-E73A-1B49-A569-BEA250F958A2}" destId="{534DB070-69C6-DE4D-8DDC-2CC93C81BEE4}" srcOrd="1" destOrd="0" presId="urn:microsoft.com/office/officeart/2005/8/layout/chevron1"/>
    <dgm:cxn modelId="{6408B622-C2CD-E84A-ADCC-1FB7CAA36EC6}" type="presParOf" srcId="{691C5DBB-E73A-1B49-A569-BEA250F958A2}" destId="{746807F0-8004-5E47-9C67-4A57EFD34BDE}" srcOrd="2" destOrd="0" presId="urn:microsoft.com/office/officeart/2005/8/layout/chevron1"/>
    <dgm:cxn modelId="{99CF9A3E-5A0B-4D4B-8EB3-D132B6BFA6A1}" type="presParOf" srcId="{691C5DBB-E73A-1B49-A569-BEA250F958A2}" destId="{E6F2E688-A5B4-8745-BA5A-D00272684FF0}" srcOrd="3" destOrd="0" presId="urn:microsoft.com/office/officeart/2005/8/layout/chevron1"/>
    <dgm:cxn modelId="{3C2962AE-296E-5C4F-B1C8-6E4DCAB5C1CD}" type="presParOf" srcId="{691C5DBB-E73A-1B49-A569-BEA250F958A2}" destId="{235918E7-D2F6-C746-8B0F-067CA7A937B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Sketches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Open Sans"/>
              <a:cs typeface="Open Sans"/>
            </a:rPr>
            <a:t>Wireframes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93A1B11D-F309-C54A-8377-2EFA8726289D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Prototypes</a:t>
          </a:r>
          <a:endParaRPr lang="en-US" sz="1200" dirty="0">
            <a:latin typeface="Open Sans"/>
            <a:cs typeface="Open Sans"/>
          </a:endParaRPr>
        </a:p>
      </dgm:t>
    </dgm:pt>
    <dgm:pt modelId="{3E83B482-2D9B-9C49-9EC5-18961DEAD61B}" type="parTrans" cxnId="{10A01445-B21D-194C-B370-FE45080068F0}">
      <dgm:prSet/>
      <dgm:spPr/>
      <dgm:t>
        <a:bodyPr/>
        <a:lstStyle/>
        <a:p>
          <a:endParaRPr lang="en-US"/>
        </a:p>
      </dgm:t>
    </dgm:pt>
    <dgm:pt modelId="{D9743FB2-5448-4F43-9194-E83FD1167910}" type="sibTrans" cxnId="{10A01445-B21D-194C-B370-FE45080068F0}">
      <dgm:prSet/>
      <dgm:spPr/>
      <dgm:t>
        <a:bodyPr/>
        <a:lstStyle/>
        <a:p>
          <a:endParaRPr lang="en-US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235918E7-D2F6-C746-8B0F-067CA7A937B7}" type="pres">
      <dgm:prSet presAssocID="{93A1B11D-F309-C54A-8377-2EFA8726289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0FB2AF-24C3-CA49-864A-B1140F531426}" type="presOf" srcId="{4372955A-9B62-BC46-BFDC-7CD9390357F6}" destId="{746807F0-8004-5E47-9C67-4A57EFD34BDE}" srcOrd="0" destOrd="0" presId="urn:microsoft.com/office/officeart/2005/8/layout/chevron1"/>
    <dgm:cxn modelId="{8558FD20-0090-1D47-BDCD-EFB2BF3AA22C}" type="presOf" srcId="{93A1B11D-F309-C54A-8377-2EFA8726289D}" destId="{235918E7-D2F6-C746-8B0F-067CA7A937B7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D99B6376-E3F8-7243-B2DE-2C625587A401}" type="presOf" srcId="{FE88C5B9-33E3-5040-85A0-5DB2CCB78208}" destId="{B6F65D19-F0DE-754B-9B98-8CD72CFE0500}" srcOrd="0" destOrd="0" presId="urn:microsoft.com/office/officeart/2005/8/layout/chevron1"/>
    <dgm:cxn modelId="{2645D873-E239-9C42-BA8F-7126E02FACD5}" type="presOf" srcId="{F9618EE6-2C41-6142-9859-71E22CCD156C}" destId="{691C5DBB-E73A-1B49-A569-BEA250F958A2}" srcOrd="0" destOrd="0" presId="urn:microsoft.com/office/officeart/2005/8/layout/chevron1"/>
    <dgm:cxn modelId="{10A01445-B21D-194C-B370-FE45080068F0}" srcId="{F9618EE6-2C41-6142-9859-71E22CCD156C}" destId="{93A1B11D-F309-C54A-8377-2EFA8726289D}" srcOrd="2" destOrd="0" parTransId="{3E83B482-2D9B-9C49-9EC5-18961DEAD61B}" sibTransId="{D9743FB2-5448-4F43-9194-E83FD1167910}"/>
    <dgm:cxn modelId="{FFB735A4-DD4B-5849-B9F5-47941B6517D7}" type="presParOf" srcId="{691C5DBB-E73A-1B49-A569-BEA250F958A2}" destId="{B6F65D19-F0DE-754B-9B98-8CD72CFE0500}" srcOrd="0" destOrd="0" presId="urn:microsoft.com/office/officeart/2005/8/layout/chevron1"/>
    <dgm:cxn modelId="{4B07E2E4-485A-8B49-88A4-979E0BD1C1D8}" type="presParOf" srcId="{691C5DBB-E73A-1B49-A569-BEA250F958A2}" destId="{534DB070-69C6-DE4D-8DDC-2CC93C81BEE4}" srcOrd="1" destOrd="0" presId="urn:microsoft.com/office/officeart/2005/8/layout/chevron1"/>
    <dgm:cxn modelId="{92883F3F-486F-924F-9E0C-485BB92B4E8A}" type="presParOf" srcId="{691C5DBB-E73A-1B49-A569-BEA250F958A2}" destId="{746807F0-8004-5E47-9C67-4A57EFD34BDE}" srcOrd="2" destOrd="0" presId="urn:microsoft.com/office/officeart/2005/8/layout/chevron1"/>
    <dgm:cxn modelId="{FFEEE165-E775-7D45-80BB-11BDE3E3FAB5}" type="presParOf" srcId="{691C5DBB-E73A-1B49-A569-BEA250F958A2}" destId="{E6F2E688-A5B4-8745-BA5A-D00272684FF0}" srcOrd="3" destOrd="0" presId="urn:microsoft.com/office/officeart/2005/8/layout/chevron1"/>
    <dgm:cxn modelId="{46AF35FC-AE70-1C49-AB8A-662838C9B9A3}" type="presParOf" srcId="{691C5DBB-E73A-1B49-A569-BEA250F958A2}" destId="{235918E7-D2F6-C746-8B0F-067CA7A937B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Introduction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Team &amp; Roles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Project Goals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0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0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BD13DCF8-BABD-B247-B207-F2A9283068B5}" type="presOf" srcId="{4372955A-9B62-BC46-BFDC-7CD9390357F6}" destId="{746807F0-8004-5E47-9C67-4A57EFD34BDE}" srcOrd="0" destOrd="0" presId="urn:microsoft.com/office/officeart/2005/8/layout/chevron1"/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892F7D9A-B7AE-9E45-9311-A042F28BEA72}" type="presOf" srcId="{F9618EE6-2C41-6142-9859-71E22CCD156C}" destId="{691C5DBB-E73A-1B49-A569-BEA250F958A2}" srcOrd="0" destOrd="0" presId="urn:microsoft.com/office/officeart/2005/8/layout/chevron1"/>
    <dgm:cxn modelId="{F3AFE29F-DCC8-8E47-AA92-F54AD5396742}" type="presOf" srcId="{06DC98A9-F18B-2941-B7AC-F5D625436BB3}" destId="{C5287D52-5B3B-8443-9D6E-BF964B94E152}" srcOrd="0" destOrd="0" presId="urn:microsoft.com/office/officeart/2005/8/layout/chevron1"/>
    <dgm:cxn modelId="{C0F1F79C-0DD2-9843-A8CC-BD7798F1C2B0}" type="presOf" srcId="{FE88C5B9-33E3-5040-85A0-5DB2CCB78208}" destId="{B6F65D19-F0DE-754B-9B98-8CD72CFE0500}" srcOrd="0" destOrd="0" presId="urn:microsoft.com/office/officeart/2005/8/layout/chevron1"/>
    <dgm:cxn modelId="{7709C571-92E0-5843-8810-F8A3DF497BB1}" type="presParOf" srcId="{691C5DBB-E73A-1B49-A569-BEA250F958A2}" destId="{B6F65D19-F0DE-754B-9B98-8CD72CFE0500}" srcOrd="0" destOrd="0" presId="urn:microsoft.com/office/officeart/2005/8/layout/chevron1"/>
    <dgm:cxn modelId="{D8F211AE-99D7-1F4D-A74F-4236272C292D}" type="presParOf" srcId="{691C5DBB-E73A-1B49-A569-BEA250F958A2}" destId="{534DB070-69C6-DE4D-8DDC-2CC93C81BEE4}" srcOrd="1" destOrd="0" presId="urn:microsoft.com/office/officeart/2005/8/layout/chevron1"/>
    <dgm:cxn modelId="{415F37F7-81DB-6445-9C9D-2151F6C8846F}" type="presParOf" srcId="{691C5DBB-E73A-1B49-A569-BEA250F958A2}" destId="{746807F0-8004-5E47-9C67-4A57EFD34BDE}" srcOrd="2" destOrd="0" presId="urn:microsoft.com/office/officeart/2005/8/layout/chevron1"/>
    <dgm:cxn modelId="{1B8F7936-4C0C-9141-B763-AE276ECC95CF}" type="presParOf" srcId="{691C5DBB-E73A-1B49-A569-BEA250F958A2}" destId="{E6F2E688-A5B4-8745-BA5A-D00272684FF0}" srcOrd="3" destOrd="0" presId="urn:microsoft.com/office/officeart/2005/8/layout/chevron1"/>
    <dgm:cxn modelId="{81252FDC-D548-BE40-834A-99B9281AA700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Introduction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Team &amp; Roles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Project Goals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0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0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D3FAFD53-79CD-A244-9E78-016459ECA0E9}" type="presOf" srcId="{4372955A-9B62-BC46-BFDC-7CD9390357F6}" destId="{746807F0-8004-5E47-9C67-4A57EFD34BDE}" srcOrd="0" destOrd="0" presId="urn:microsoft.com/office/officeart/2005/8/layout/chevron1"/>
    <dgm:cxn modelId="{C85745BE-C1E5-4C44-958C-3B6AAF83DE42}" type="presOf" srcId="{F9618EE6-2C41-6142-9859-71E22CCD156C}" destId="{691C5DBB-E73A-1B49-A569-BEA250F958A2}" srcOrd="0" destOrd="0" presId="urn:microsoft.com/office/officeart/2005/8/layout/chevron1"/>
    <dgm:cxn modelId="{4282E2B2-32D8-7D40-A5E4-04D2D6EF679F}" type="presOf" srcId="{06DC98A9-F18B-2941-B7AC-F5D625436BB3}" destId="{C5287D52-5B3B-8443-9D6E-BF964B94E152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8E04E90D-0812-2843-A260-A60203EA5371}" type="presOf" srcId="{FE88C5B9-33E3-5040-85A0-5DB2CCB78208}" destId="{B6F65D19-F0DE-754B-9B98-8CD72CFE0500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D2D0CF97-E8E5-DD40-8729-BA4F39848C03}" type="presParOf" srcId="{691C5DBB-E73A-1B49-A569-BEA250F958A2}" destId="{B6F65D19-F0DE-754B-9B98-8CD72CFE0500}" srcOrd="0" destOrd="0" presId="urn:microsoft.com/office/officeart/2005/8/layout/chevron1"/>
    <dgm:cxn modelId="{47BCC876-B421-1D41-B116-1CA54A90F0F7}" type="presParOf" srcId="{691C5DBB-E73A-1B49-A569-BEA250F958A2}" destId="{534DB070-69C6-DE4D-8DDC-2CC93C81BEE4}" srcOrd="1" destOrd="0" presId="urn:microsoft.com/office/officeart/2005/8/layout/chevron1"/>
    <dgm:cxn modelId="{F4E1A09A-0FAD-D74A-926E-FC50157ECC58}" type="presParOf" srcId="{691C5DBB-E73A-1B49-A569-BEA250F958A2}" destId="{746807F0-8004-5E47-9C67-4A57EFD34BDE}" srcOrd="2" destOrd="0" presId="urn:microsoft.com/office/officeart/2005/8/layout/chevron1"/>
    <dgm:cxn modelId="{21B8C7C3-4E84-804F-ADF3-A24E21A7064F}" type="presParOf" srcId="{691C5DBB-E73A-1B49-A569-BEA250F958A2}" destId="{E6F2E688-A5B4-8745-BA5A-D00272684FF0}" srcOrd="3" destOrd="0" presId="urn:microsoft.com/office/officeart/2005/8/layout/chevron1"/>
    <dgm:cxn modelId="{39E3C358-9CFA-5A47-9711-344E0F642D36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Interviews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Competitive Analysis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Survey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0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0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7B751B-1867-4B48-8256-847176FA7AFC}" type="presOf" srcId="{06DC98A9-F18B-2941-B7AC-F5D625436BB3}" destId="{C5287D52-5B3B-8443-9D6E-BF964B94E152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C44BB501-7318-A741-8941-47521A107710}" type="presOf" srcId="{FE88C5B9-33E3-5040-85A0-5DB2CCB78208}" destId="{B6F65D19-F0DE-754B-9B98-8CD72CFE0500}" srcOrd="0" destOrd="0" presId="urn:microsoft.com/office/officeart/2005/8/layout/chevron1"/>
    <dgm:cxn modelId="{759282C1-832A-0245-AF81-094C504CA21D}" type="presOf" srcId="{F9618EE6-2C41-6142-9859-71E22CCD156C}" destId="{691C5DBB-E73A-1B49-A569-BEA250F958A2}" srcOrd="0" destOrd="0" presId="urn:microsoft.com/office/officeart/2005/8/layout/chevron1"/>
    <dgm:cxn modelId="{F2714133-13F4-904C-BED7-99CEB3C979E7}" type="presOf" srcId="{4372955A-9B62-BC46-BFDC-7CD9390357F6}" destId="{746807F0-8004-5E47-9C67-4A57EFD34BDE}" srcOrd="0" destOrd="0" presId="urn:microsoft.com/office/officeart/2005/8/layout/chevron1"/>
    <dgm:cxn modelId="{BCDAB10C-19E4-2148-B74D-669610DFB7E0}" type="presParOf" srcId="{691C5DBB-E73A-1B49-A569-BEA250F958A2}" destId="{B6F65D19-F0DE-754B-9B98-8CD72CFE0500}" srcOrd="0" destOrd="0" presId="urn:microsoft.com/office/officeart/2005/8/layout/chevron1"/>
    <dgm:cxn modelId="{FF010971-2170-3E4A-80BE-26F33FA0C2CD}" type="presParOf" srcId="{691C5DBB-E73A-1B49-A569-BEA250F958A2}" destId="{534DB070-69C6-DE4D-8DDC-2CC93C81BEE4}" srcOrd="1" destOrd="0" presId="urn:microsoft.com/office/officeart/2005/8/layout/chevron1"/>
    <dgm:cxn modelId="{9ACD9CD6-DF04-154D-8251-7BD22A8769D0}" type="presParOf" srcId="{691C5DBB-E73A-1B49-A569-BEA250F958A2}" destId="{746807F0-8004-5E47-9C67-4A57EFD34BDE}" srcOrd="2" destOrd="0" presId="urn:microsoft.com/office/officeart/2005/8/layout/chevron1"/>
    <dgm:cxn modelId="{E7560445-1E57-814C-AFC5-A46EDF4B1092}" type="presParOf" srcId="{691C5DBB-E73A-1B49-A569-BEA250F958A2}" destId="{E6F2E688-A5B4-8745-BA5A-D00272684FF0}" srcOrd="3" destOrd="0" presId="urn:microsoft.com/office/officeart/2005/8/layout/chevron1"/>
    <dgm:cxn modelId="{025AFCF7-B7DB-D145-AF94-FC10842B187E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Interviews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Competitive Analysis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0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Survey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0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0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51182914-4B56-7E48-AB64-D2216466AADC}" type="presOf" srcId="{4372955A-9B62-BC46-BFDC-7CD9390357F6}" destId="{746807F0-8004-5E47-9C67-4A57EFD34BDE}" srcOrd="0" destOrd="0" presId="urn:microsoft.com/office/officeart/2005/8/layout/chevron1"/>
    <dgm:cxn modelId="{48BCEA35-6DE9-5746-88DD-92D825EF97C1}" type="presOf" srcId="{F9618EE6-2C41-6142-9859-71E22CCD156C}" destId="{691C5DBB-E73A-1B49-A569-BEA250F958A2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98B35AC5-040E-154A-BD6F-388C1B6DCC09}" type="presOf" srcId="{06DC98A9-F18B-2941-B7AC-F5D625436BB3}" destId="{C5287D52-5B3B-8443-9D6E-BF964B94E152}" srcOrd="0" destOrd="0" presId="urn:microsoft.com/office/officeart/2005/8/layout/chevron1"/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1636ACDF-9AA7-4347-BBD7-BFDBB6581D15}" type="presOf" srcId="{FE88C5B9-33E3-5040-85A0-5DB2CCB78208}" destId="{B6F65D19-F0DE-754B-9B98-8CD72CFE0500}" srcOrd="0" destOrd="0" presId="urn:microsoft.com/office/officeart/2005/8/layout/chevron1"/>
    <dgm:cxn modelId="{D61440C3-AD43-174C-BDC4-6869E211E64D}" type="presParOf" srcId="{691C5DBB-E73A-1B49-A569-BEA250F958A2}" destId="{B6F65D19-F0DE-754B-9B98-8CD72CFE0500}" srcOrd="0" destOrd="0" presId="urn:microsoft.com/office/officeart/2005/8/layout/chevron1"/>
    <dgm:cxn modelId="{06B34C07-49B1-A444-9121-1EF0DF6B1EC2}" type="presParOf" srcId="{691C5DBB-E73A-1B49-A569-BEA250F958A2}" destId="{534DB070-69C6-DE4D-8DDC-2CC93C81BEE4}" srcOrd="1" destOrd="0" presId="urn:microsoft.com/office/officeart/2005/8/layout/chevron1"/>
    <dgm:cxn modelId="{E2533DA8-D7D0-064A-AD43-2E5266882624}" type="presParOf" srcId="{691C5DBB-E73A-1B49-A569-BEA250F958A2}" destId="{746807F0-8004-5E47-9C67-4A57EFD34BDE}" srcOrd="2" destOrd="0" presId="urn:microsoft.com/office/officeart/2005/8/layout/chevron1"/>
    <dgm:cxn modelId="{7B13EA9D-7282-6049-A597-42AA41119552}" type="presParOf" srcId="{691C5DBB-E73A-1B49-A569-BEA250F958A2}" destId="{E6F2E688-A5B4-8745-BA5A-D00272684FF0}" srcOrd="3" destOrd="0" presId="urn:microsoft.com/office/officeart/2005/8/layout/chevron1"/>
    <dgm:cxn modelId="{343A1134-AB91-A34F-8ED2-B4FCBFD2BD10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Interviews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Competitive Analysis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Survey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19B29A7B-3A15-4E47-A405-A75D1489AE92}" type="presOf" srcId="{F9618EE6-2C41-6142-9859-71E22CCD156C}" destId="{691C5DBB-E73A-1B49-A569-BEA250F958A2}" srcOrd="0" destOrd="0" presId="urn:microsoft.com/office/officeart/2005/8/layout/chevron1"/>
    <dgm:cxn modelId="{3F1856EB-071E-D540-BDB6-627327C251C0}" type="presOf" srcId="{06DC98A9-F18B-2941-B7AC-F5D625436BB3}" destId="{C5287D52-5B3B-8443-9D6E-BF964B94E152}" srcOrd="0" destOrd="0" presId="urn:microsoft.com/office/officeart/2005/8/layout/chevron1"/>
    <dgm:cxn modelId="{3CED6475-02D3-DF4C-8390-EC06226E6F6B}" type="presOf" srcId="{4372955A-9B62-BC46-BFDC-7CD9390357F6}" destId="{746807F0-8004-5E47-9C67-4A57EFD34BDE}" srcOrd="0" destOrd="0" presId="urn:microsoft.com/office/officeart/2005/8/layout/chevron1"/>
    <dgm:cxn modelId="{B600E0A3-4B22-364F-A87C-3620AB6CAC9B}" type="presOf" srcId="{FE88C5B9-33E3-5040-85A0-5DB2CCB78208}" destId="{B6F65D19-F0DE-754B-9B98-8CD72CFE0500}" srcOrd="0" destOrd="0" presId="urn:microsoft.com/office/officeart/2005/8/layout/chevron1"/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DC342032-8994-2549-95E1-0133350C47EF}" type="presParOf" srcId="{691C5DBB-E73A-1B49-A569-BEA250F958A2}" destId="{B6F65D19-F0DE-754B-9B98-8CD72CFE0500}" srcOrd="0" destOrd="0" presId="urn:microsoft.com/office/officeart/2005/8/layout/chevron1"/>
    <dgm:cxn modelId="{053E8BA0-4428-E343-80D1-7ADFFE43AC5D}" type="presParOf" srcId="{691C5DBB-E73A-1B49-A569-BEA250F958A2}" destId="{534DB070-69C6-DE4D-8DDC-2CC93C81BEE4}" srcOrd="1" destOrd="0" presId="urn:microsoft.com/office/officeart/2005/8/layout/chevron1"/>
    <dgm:cxn modelId="{0E08DFE7-D693-CD49-87B4-E457082599D3}" type="presParOf" srcId="{691C5DBB-E73A-1B49-A569-BEA250F958A2}" destId="{746807F0-8004-5E47-9C67-4A57EFD34BDE}" srcOrd="2" destOrd="0" presId="urn:microsoft.com/office/officeart/2005/8/layout/chevron1"/>
    <dgm:cxn modelId="{5DCEDF42-638D-0C44-A79E-18F47A360120}" type="presParOf" srcId="{691C5DBB-E73A-1B49-A569-BEA250F958A2}" destId="{E6F2E688-A5B4-8745-BA5A-D00272684FF0}" srcOrd="3" destOrd="0" presId="urn:microsoft.com/office/officeart/2005/8/layout/chevron1"/>
    <dgm:cxn modelId="{AD772F45-08FC-1E4C-B2A3-077A12B9127B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Process Modeling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Open Sans"/>
              <a:cs typeface="Open Sans"/>
            </a:rPr>
            <a:t>Strategy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Affinity Maps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7A036FE3-E1DE-9041-8CD0-22271677368B}" type="presOf" srcId="{FE88C5B9-33E3-5040-85A0-5DB2CCB78208}" destId="{B6F65D19-F0DE-754B-9B98-8CD72CFE0500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7409AA71-9142-FD45-85C7-78F342AF0A4A}" type="presOf" srcId="{F9618EE6-2C41-6142-9859-71E22CCD156C}" destId="{691C5DBB-E73A-1B49-A569-BEA250F958A2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C2006499-109E-CE43-82BC-3B2F69D32816}" type="presOf" srcId="{4372955A-9B62-BC46-BFDC-7CD9390357F6}" destId="{746807F0-8004-5E47-9C67-4A57EFD34BDE}" srcOrd="0" destOrd="0" presId="urn:microsoft.com/office/officeart/2005/8/layout/chevron1"/>
    <dgm:cxn modelId="{E0EBA28D-AE17-9D47-9A75-0CE167402F47}" type="presOf" srcId="{06DC98A9-F18B-2941-B7AC-F5D625436BB3}" destId="{C5287D52-5B3B-8443-9D6E-BF964B94E152}" srcOrd="0" destOrd="0" presId="urn:microsoft.com/office/officeart/2005/8/layout/chevron1"/>
    <dgm:cxn modelId="{FB40E250-4FDA-0147-9604-A5A306CCFB8C}" type="presParOf" srcId="{691C5DBB-E73A-1B49-A569-BEA250F958A2}" destId="{B6F65D19-F0DE-754B-9B98-8CD72CFE0500}" srcOrd="0" destOrd="0" presId="urn:microsoft.com/office/officeart/2005/8/layout/chevron1"/>
    <dgm:cxn modelId="{4F51C9B1-82B6-DF40-8AAB-3CE3378E8A14}" type="presParOf" srcId="{691C5DBB-E73A-1B49-A569-BEA250F958A2}" destId="{534DB070-69C6-DE4D-8DDC-2CC93C81BEE4}" srcOrd="1" destOrd="0" presId="urn:microsoft.com/office/officeart/2005/8/layout/chevron1"/>
    <dgm:cxn modelId="{E0B08BD1-8D7F-8E41-B881-C46EFC75A7DE}" type="presParOf" srcId="{691C5DBB-E73A-1B49-A569-BEA250F958A2}" destId="{746807F0-8004-5E47-9C67-4A57EFD34BDE}" srcOrd="2" destOrd="0" presId="urn:microsoft.com/office/officeart/2005/8/layout/chevron1"/>
    <dgm:cxn modelId="{94CF7705-19C3-5F45-BB1E-17A8FBE67740}" type="presParOf" srcId="{691C5DBB-E73A-1B49-A569-BEA250F958A2}" destId="{E6F2E688-A5B4-8745-BA5A-D00272684FF0}" srcOrd="3" destOrd="0" presId="urn:microsoft.com/office/officeart/2005/8/layout/chevron1"/>
    <dgm:cxn modelId="{C7CA0264-9849-D442-A03C-236E4E5F770F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Process Modeling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smtClean="0">
              <a:latin typeface="Open Sans"/>
              <a:cs typeface="Open Sans"/>
            </a:rPr>
            <a:t>Strategy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Affinity Maps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35010B-5DC7-254F-B5E1-E844E621C8C3}" type="presOf" srcId="{4372955A-9B62-BC46-BFDC-7CD9390357F6}" destId="{746807F0-8004-5E47-9C67-4A57EFD34BDE}" srcOrd="0" destOrd="0" presId="urn:microsoft.com/office/officeart/2005/8/layout/chevron1"/>
    <dgm:cxn modelId="{F38A449A-20C4-A744-854F-56DE965D002D}" type="presOf" srcId="{FE88C5B9-33E3-5040-85A0-5DB2CCB78208}" destId="{B6F65D19-F0DE-754B-9B98-8CD72CFE0500}" srcOrd="0" destOrd="0" presId="urn:microsoft.com/office/officeart/2005/8/layout/chevron1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C72FC6DD-E8CF-9344-AE88-80C63F0241FB}" type="presOf" srcId="{F9618EE6-2C41-6142-9859-71E22CCD156C}" destId="{691C5DBB-E73A-1B49-A569-BEA250F958A2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B607029E-F1E4-4943-B872-399C0E338B45}" type="presOf" srcId="{06DC98A9-F18B-2941-B7AC-F5D625436BB3}" destId="{C5287D52-5B3B-8443-9D6E-BF964B94E152}" srcOrd="0" destOrd="0" presId="urn:microsoft.com/office/officeart/2005/8/layout/chevron1"/>
    <dgm:cxn modelId="{4FA17727-2AF1-F44D-918A-9D9C2FF24BD5}" type="presParOf" srcId="{691C5DBB-E73A-1B49-A569-BEA250F958A2}" destId="{B6F65D19-F0DE-754B-9B98-8CD72CFE0500}" srcOrd="0" destOrd="0" presId="urn:microsoft.com/office/officeart/2005/8/layout/chevron1"/>
    <dgm:cxn modelId="{1FF0CC72-7422-9545-9E57-9395791752B1}" type="presParOf" srcId="{691C5DBB-E73A-1B49-A569-BEA250F958A2}" destId="{534DB070-69C6-DE4D-8DDC-2CC93C81BEE4}" srcOrd="1" destOrd="0" presId="urn:microsoft.com/office/officeart/2005/8/layout/chevron1"/>
    <dgm:cxn modelId="{17BB16E9-0514-7E4B-8EBC-FA596E6E780D}" type="presParOf" srcId="{691C5DBB-E73A-1B49-A569-BEA250F958A2}" destId="{746807F0-8004-5E47-9C67-4A57EFD34BDE}" srcOrd="2" destOrd="0" presId="urn:microsoft.com/office/officeart/2005/8/layout/chevron1"/>
    <dgm:cxn modelId="{739DEA27-7B69-0A4E-AFDF-05EAB013C7F8}" type="presParOf" srcId="{691C5DBB-E73A-1B49-A569-BEA250F958A2}" destId="{E6F2E688-A5B4-8745-BA5A-D00272684FF0}" srcOrd="3" destOrd="0" presId="urn:microsoft.com/office/officeart/2005/8/layout/chevron1"/>
    <dgm:cxn modelId="{8C63F244-33E4-A946-A99F-68E230D6A71A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618EE6-2C41-6142-9859-71E22CCD156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E88C5B9-33E3-5040-85A0-5DB2CCB7820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Process Modeling</a:t>
          </a:r>
        </a:p>
      </dgm:t>
    </dgm:pt>
    <dgm:pt modelId="{EF6446A1-D69A-154A-872C-9D4B22F8E8D0}" type="par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CC410F74-B5E7-1E4F-B0F1-35BF001A12B4}" type="sibTrans" cxnId="{C2DAA880-9DD7-194B-BC47-B478F1AEF9DC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06DC98A9-F18B-2941-B7AC-F5D625436BB3}">
      <dgm:prSet phldrT="[Text]" custT="1"/>
      <dgm:spPr>
        <a:solidFill>
          <a:srgbClr val="0DA6BF"/>
        </a:solidFill>
      </dgm:spPr>
      <dgm:t>
        <a:bodyPr/>
        <a:lstStyle/>
        <a:p>
          <a:r>
            <a:rPr lang="en-US" sz="1200" smtClean="0">
              <a:latin typeface="Open Sans"/>
              <a:cs typeface="Open Sans"/>
            </a:rPr>
            <a:t>Strategy</a:t>
          </a:r>
          <a:endParaRPr lang="en-US" sz="1200" dirty="0">
            <a:latin typeface="Open Sans"/>
            <a:cs typeface="Open Sans"/>
          </a:endParaRPr>
        </a:p>
      </dgm:t>
    </dgm:pt>
    <dgm:pt modelId="{82A2E8AB-2357-564B-B406-F521AAA9F735}" type="par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7B9083E6-EB4C-5C4B-A88E-A3416568F7DD}" type="sibTrans" cxnId="{3EBACF21-DC46-5E42-9374-150617C002B2}">
      <dgm:prSet/>
      <dgm:spPr/>
      <dgm:t>
        <a:bodyPr/>
        <a:lstStyle/>
        <a:p>
          <a:endParaRPr lang="en-US" sz="1200">
            <a:latin typeface="Open Sans"/>
            <a:cs typeface="Open Sans"/>
          </a:endParaRPr>
        </a:p>
      </dgm:t>
    </dgm:pt>
    <dgm:pt modelId="{4372955A-9B62-BC46-BFDC-7CD9390357F6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sz="1200" dirty="0" smtClean="0">
              <a:latin typeface="Open Sans"/>
              <a:cs typeface="Open Sans"/>
            </a:rPr>
            <a:t>Affinity Maps</a:t>
          </a:r>
          <a:endParaRPr lang="en-US" sz="1200" dirty="0">
            <a:latin typeface="Open Sans"/>
            <a:cs typeface="Open Sans"/>
          </a:endParaRPr>
        </a:p>
      </dgm:t>
    </dgm:pt>
    <dgm:pt modelId="{DAB4068C-E083-AB48-98D2-696E11A6BCA4}" type="parTrans" cxnId="{BAACB106-D599-B44C-8A58-B08E1E83925F}">
      <dgm:prSet/>
      <dgm:spPr/>
      <dgm:t>
        <a:bodyPr/>
        <a:lstStyle/>
        <a:p>
          <a:endParaRPr lang="en-US" sz="1200"/>
        </a:p>
      </dgm:t>
    </dgm:pt>
    <dgm:pt modelId="{F42AC160-804D-3E48-86BD-E66374ADA2BB}" type="sibTrans" cxnId="{BAACB106-D599-B44C-8A58-B08E1E83925F}">
      <dgm:prSet/>
      <dgm:spPr/>
      <dgm:t>
        <a:bodyPr/>
        <a:lstStyle/>
        <a:p>
          <a:endParaRPr lang="en-US" sz="1200"/>
        </a:p>
      </dgm:t>
    </dgm:pt>
    <dgm:pt modelId="{691C5DBB-E73A-1B49-A569-BEA250F958A2}" type="pres">
      <dgm:prSet presAssocID="{F9618EE6-2C41-6142-9859-71E22CCD156C}" presName="Name0" presStyleCnt="0">
        <dgm:presLayoutVars>
          <dgm:dir/>
          <dgm:animLvl val="lvl"/>
          <dgm:resizeHandles val="exact"/>
        </dgm:presLayoutVars>
      </dgm:prSet>
      <dgm:spPr/>
    </dgm:pt>
    <dgm:pt modelId="{B6F65D19-F0DE-754B-9B98-8CD72CFE0500}" type="pres">
      <dgm:prSet presAssocID="{FE88C5B9-33E3-5040-85A0-5DB2CCB7820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DB070-69C6-DE4D-8DDC-2CC93C81BEE4}" type="pres">
      <dgm:prSet presAssocID="{CC410F74-B5E7-1E4F-B0F1-35BF001A12B4}" presName="parTxOnlySpace" presStyleCnt="0"/>
      <dgm:spPr/>
    </dgm:pt>
    <dgm:pt modelId="{746807F0-8004-5E47-9C67-4A57EFD34BDE}" type="pres">
      <dgm:prSet presAssocID="{4372955A-9B62-BC46-BFDC-7CD9390357F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F2E688-A5B4-8745-BA5A-D00272684FF0}" type="pres">
      <dgm:prSet presAssocID="{F42AC160-804D-3E48-86BD-E66374ADA2BB}" presName="parTxOnlySpace" presStyleCnt="0"/>
      <dgm:spPr/>
    </dgm:pt>
    <dgm:pt modelId="{C5287D52-5B3B-8443-9D6E-BF964B94E152}" type="pres">
      <dgm:prSet presAssocID="{06DC98A9-F18B-2941-B7AC-F5D625436BB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ACF21-DC46-5E42-9374-150617C002B2}" srcId="{F9618EE6-2C41-6142-9859-71E22CCD156C}" destId="{06DC98A9-F18B-2941-B7AC-F5D625436BB3}" srcOrd="2" destOrd="0" parTransId="{82A2E8AB-2357-564B-B406-F521AAA9F735}" sibTransId="{7B9083E6-EB4C-5C4B-A88E-A3416568F7DD}"/>
    <dgm:cxn modelId="{C2DAA880-9DD7-194B-BC47-B478F1AEF9DC}" srcId="{F9618EE6-2C41-6142-9859-71E22CCD156C}" destId="{FE88C5B9-33E3-5040-85A0-5DB2CCB78208}" srcOrd="0" destOrd="0" parTransId="{EF6446A1-D69A-154A-872C-9D4B22F8E8D0}" sibTransId="{CC410F74-B5E7-1E4F-B0F1-35BF001A12B4}"/>
    <dgm:cxn modelId="{FD72FF37-BEE2-0F40-AF8F-FDDC98A2E6A6}" type="presOf" srcId="{F9618EE6-2C41-6142-9859-71E22CCD156C}" destId="{691C5DBB-E73A-1B49-A569-BEA250F958A2}" srcOrd="0" destOrd="0" presId="urn:microsoft.com/office/officeart/2005/8/layout/chevron1"/>
    <dgm:cxn modelId="{5C34BF3B-4363-E54F-B0B5-A637B264FF89}" type="presOf" srcId="{FE88C5B9-33E3-5040-85A0-5DB2CCB78208}" destId="{B6F65D19-F0DE-754B-9B98-8CD72CFE0500}" srcOrd="0" destOrd="0" presId="urn:microsoft.com/office/officeart/2005/8/layout/chevron1"/>
    <dgm:cxn modelId="{629A0C98-BAAE-AB4B-B850-994BA9040B21}" type="presOf" srcId="{4372955A-9B62-BC46-BFDC-7CD9390357F6}" destId="{746807F0-8004-5E47-9C67-4A57EFD34BDE}" srcOrd="0" destOrd="0" presId="urn:microsoft.com/office/officeart/2005/8/layout/chevron1"/>
    <dgm:cxn modelId="{BAACB106-D599-B44C-8A58-B08E1E83925F}" srcId="{F9618EE6-2C41-6142-9859-71E22CCD156C}" destId="{4372955A-9B62-BC46-BFDC-7CD9390357F6}" srcOrd="1" destOrd="0" parTransId="{DAB4068C-E083-AB48-98D2-696E11A6BCA4}" sibTransId="{F42AC160-804D-3E48-86BD-E66374ADA2BB}"/>
    <dgm:cxn modelId="{D6FA9D7E-A57F-B941-B866-C20986F81589}" type="presOf" srcId="{06DC98A9-F18B-2941-B7AC-F5D625436BB3}" destId="{C5287D52-5B3B-8443-9D6E-BF964B94E152}" srcOrd="0" destOrd="0" presId="urn:microsoft.com/office/officeart/2005/8/layout/chevron1"/>
    <dgm:cxn modelId="{11432224-FAE1-B74B-AB6C-B73A96E3F48A}" type="presParOf" srcId="{691C5DBB-E73A-1B49-A569-BEA250F958A2}" destId="{B6F65D19-F0DE-754B-9B98-8CD72CFE0500}" srcOrd="0" destOrd="0" presId="urn:microsoft.com/office/officeart/2005/8/layout/chevron1"/>
    <dgm:cxn modelId="{FA55A7A9-A976-C342-B45F-5169FFCB40CE}" type="presParOf" srcId="{691C5DBB-E73A-1B49-A569-BEA250F958A2}" destId="{534DB070-69C6-DE4D-8DDC-2CC93C81BEE4}" srcOrd="1" destOrd="0" presId="urn:microsoft.com/office/officeart/2005/8/layout/chevron1"/>
    <dgm:cxn modelId="{A649A7E6-5917-3741-94E8-5458D3C91A5B}" type="presParOf" srcId="{691C5DBB-E73A-1B49-A569-BEA250F958A2}" destId="{746807F0-8004-5E47-9C67-4A57EFD34BDE}" srcOrd="2" destOrd="0" presId="urn:microsoft.com/office/officeart/2005/8/layout/chevron1"/>
    <dgm:cxn modelId="{BCA9B953-C0F8-A547-B0A4-A1825D65BB6E}" type="presParOf" srcId="{691C5DBB-E73A-1B49-A569-BEA250F958A2}" destId="{E6F2E688-A5B4-8745-BA5A-D00272684FF0}" srcOrd="3" destOrd="0" presId="urn:microsoft.com/office/officeart/2005/8/layout/chevron1"/>
    <dgm:cxn modelId="{1041474D-5E42-A246-B449-EE58F9A23452}" type="presParOf" srcId="{691C5DBB-E73A-1B49-A569-BEA250F958A2}" destId="{C5287D52-5B3B-8443-9D6E-BF964B94E15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Introduction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Project Goals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Team &amp; Roles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807F0-8004-5E47-9C67-4A57EFD34BDE}">
      <dsp:nvSpPr>
        <dsp:cNvPr id="0" name=""/>
        <dsp:cNvSpPr/>
      </dsp:nvSpPr>
      <dsp:spPr>
        <a:xfrm>
          <a:off x="4483" y="0"/>
          <a:ext cx="2679860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Personas</a:t>
          </a:r>
          <a:endParaRPr lang="en-US" sz="1200" kern="1200" dirty="0">
            <a:latin typeface="Open Sans"/>
            <a:cs typeface="Open Sans"/>
          </a:endParaRPr>
        </a:p>
      </dsp:txBody>
      <dsp:txXfrm>
        <a:off x="199538" y="0"/>
        <a:ext cx="2289750" cy="390110"/>
      </dsp:txXfrm>
    </dsp:sp>
    <dsp:sp modelId="{C5287D52-5B3B-8443-9D6E-BF964B94E152}">
      <dsp:nvSpPr>
        <dsp:cNvPr id="0" name=""/>
        <dsp:cNvSpPr/>
      </dsp:nvSpPr>
      <dsp:spPr>
        <a:xfrm>
          <a:off x="2416357" y="0"/>
          <a:ext cx="2679860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  <a:latin typeface="Open Sans"/>
              <a:cs typeface="Open Sans"/>
            </a:rPr>
            <a:t>Constraints</a:t>
          </a:r>
          <a:endParaRPr lang="en-US" sz="1200" kern="1200" dirty="0">
            <a:solidFill>
              <a:schemeClr val="bg1"/>
            </a:solidFill>
            <a:latin typeface="Open Sans"/>
            <a:cs typeface="Open Sans"/>
          </a:endParaRPr>
        </a:p>
      </dsp:txBody>
      <dsp:txXfrm>
        <a:off x="2611412" y="0"/>
        <a:ext cx="2289750" cy="3901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807F0-8004-5E47-9C67-4A57EFD34BDE}">
      <dsp:nvSpPr>
        <dsp:cNvPr id="0" name=""/>
        <dsp:cNvSpPr/>
      </dsp:nvSpPr>
      <dsp:spPr>
        <a:xfrm>
          <a:off x="4483" y="0"/>
          <a:ext cx="2679860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Personas</a:t>
          </a:r>
          <a:endParaRPr lang="en-US" sz="1200" kern="1200" dirty="0">
            <a:latin typeface="Open Sans"/>
            <a:cs typeface="Open Sans"/>
          </a:endParaRPr>
        </a:p>
      </dsp:txBody>
      <dsp:txXfrm>
        <a:off x="199538" y="0"/>
        <a:ext cx="2289750" cy="390110"/>
      </dsp:txXfrm>
    </dsp:sp>
    <dsp:sp modelId="{C5287D52-5B3B-8443-9D6E-BF964B94E152}">
      <dsp:nvSpPr>
        <dsp:cNvPr id="0" name=""/>
        <dsp:cNvSpPr/>
      </dsp:nvSpPr>
      <dsp:spPr>
        <a:xfrm>
          <a:off x="2416357" y="0"/>
          <a:ext cx="2679860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  <a:latin typeface="Open Sans"/>
              <a:cs typeface="Open Sans"/>
            </a:rPr>
            <a:t>Constraints</a:t>
          </a:r>
          <a:endParaRPr lang="en-US" sz="1200" kern="1200" dirty="0">
            <a:solidFill>
              <a:schemeClr val="bg1"/>
            </a:solidFill>
            <a:latin typeface="Open Sans"/>
            <a:cs typeface="Open Sans"/>
          </a:endParaRPr>
        </a:p>
      </dsp:txBody>
      <dsp:txXfrm>
        <a:off x="2611412" y="0"/>
        <a:ext cx="2289750" cy="3901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Sketches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Open Sans"/>
              <a:cs typeface="Open Sans"/>
            </a:rPr>
            <a:t>Wireframes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235918E7-D2F6-C746-8B0F-067CA7A937B7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Prototypes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Sketches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Open Sans"/>
              <a:cs typeface="Open Sans"/>
            </a:rPr>
            <a:t>Wireframes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235918E7-D2F6-C746-8B0F-067CA7A937B7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Prototypes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Introduction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Project Goals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Team &amp; Roles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Introduction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Project Goals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Team &amp; Roles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Interviews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Survey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Competitive Analysis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Interviews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Survey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Competitive Analysis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Interviews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Survey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Competitive Analysis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Process Modeling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Affinity Maps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Open Sans"/>
              <a:cs typeface="Open Sans"/>
            </a:rPr>
            <a:t>Strategy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Process Modeling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Affinity Maps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Open Sans"/>
              <a:cs typeface="Open Sans"/>
            </a:rPr>
            <a:t>Strategy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5D19-F0DE-754B-9B98-8CD72CFE0500}">
      <dsp:nvSpPr>
        <dsp:cNvPr id="0" name=""/>
        <dsp:cNvSpPr/>
      </dsp:nvSpPr>
      <dsp:spPr>
        <a:xfrm>
          <a:off x="1936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Process Modeling</a:t>
          </a:r>
        </a:p>
      </dsp:txBody>
      <dsp:txXfrm>
        <a:off x="196991" y="0"/>
        <a:ext cx="1968909" cy="390110"/>
      </dsp:txXfrm>
    </dsp:sp>
    <dsp:sp modelId="{746807F0-8004-5E47-9C67-4A57EFD34BDE}">
      <dsp:nvSpPr>
        <dsp:cNvPr id="0" name=""/>
        <dsp:cNvSpPr/>
      </dsp:nvSpPr>
      <dsp:spPr>
        <a:xfrm>
          <a:off x="2125054" y="0"/>
          <a:ext cx="2359019" cy="390110"/>
        </a:xfrm>
        <a:prstGeom prst="chevron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Open Sans"/>
              <a:cs typeface="Open Sans"/>
            </a:rPr>
            <a:t>Affinity Maps</a:t>
          </a:r>
          <a:endParaRPr lang="en-US" sz="1200" kern="1200" dirty="0">
            <a:latin typeface="Open Sans"/>
            <a:cs typeface="Open Sans"/>
          </a:endParaRPr>
        </a:p>
      </dsp:txBody>
      <dsp:txXfrm>
        <a:off x="2320109" y="0"/>
        <a:ext cx="1968909" cy="390110"/>
      </dsp:txXfrm>
    </dsp:sp>
    <dsp:sp modelId="{C5287D52-5B3B-8443-9D6E-BF964B94E152}">
      <dsp:nvSpPr>
        <dsp:cNvPr id="0" name=""/>
        <dsp:cNvSpPr/>
      </dsp:nvSpPr>
      <dsp:spPr>
        <a:xfrm>
          <a:off x="4248171" y="0"/>
          <a:ext cx="2359019" cy="390110"/>
        </a:xfrm>
        <a:prstGeom prst="chevron">
          <a:avLst/>
        </a:prstGeom>
        <a:solidFill>
          <a:srgbClr val="0DA6B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Open Sans"/>
              <a:cs typeface="Open Sans"/>
            </a:rPr>
            <a:t>Strategy</a:t>
          </a:r>
          <a:endParaRPr lang="en-US" sz="1200" kern="1200" dirty="0">
            <a:latin typeface="Open Sans"/>
            <a:cs typeface="Open Sans"/>
          </a:endParaRPr>
        </a:p>
      </dsp:txBody>
      <dsp:txXfrm>
        <a:off x="4443226" y="0"/>
        <a:ext cx="1968909" cy="390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D89CF-F1FC-BE4F-B77E-2A9F11FFD9AE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A6937-458E-204F-A404-B9053512B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1pPr>
    <a:lvl2pPr marL="424496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2pPr>
    <a:lvl3pPr marL="848990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3pPr>
    <a:lvl4pPr marL="1273486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4pPr>
    <a:lvl5pPr marL="1697982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5pPr>
    <a:lvl6pPr marL="2122476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6pPr>
    <a:lvl7pPr marL="2546972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7pPr>
    <a:lvl8pPr marL="2971468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8pPr>
    <a:lvl9pPr marL="3395962" algn="l" defTabSz="848990" rtl="0" eaLnBrk="1" latinLnBrk="0" hangingPunct="1">
      <a:defRPr sz="11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presented to CTOs and CFOs of different</a:t>
            </a:r>
            <a:r>
              <a:rPr lang="en-US" baseline="0" dirty="0" smtClean="0"/>
              <a:t> Banking and Financial Organizations such as</a:t>
            </a:r>
            <a:endParaRPr lang="en-US" dirty="0" smtClean="0"/>
          </a:p>
          <a:p>
            <a:r>
              <a:rPr lang="en-US" dirty="0" err="1" smtClean="0"/>
              <a:t>BoA</a:t>
            </a:r>
            <a:r>
              <a:rPr lang="en-US" dirty="0" smtClean="0"/>
              <a:t>, Amex, Barclays, RBS</a:t>
            </a:r>
            <a:r>
              <a:rPr lang="en-US" baseline="0" dirty="0" smtClean="0"/>
              <a:t> </a:t>
            </a:r>
            <a:r>
              <a:rPr lang="is-IS" baseline="0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0" dirty="0" smtClean="0"/>
              <a:t> Principal consultants</a:t>
            </a:r>
          </a:p>
          <a:p>
            <a:r>
              <a:rPr lang="en-US" baseline="0" dirty="0" smtClean="0"/>
              <a:t>3 Associate Consultants</a:t>
            </a:r>
          </a:p>
          <a:p>
            <a:r>
              <a:rPr lang="en-US" baseline="0" dirty="0" smtClean="0"/>
              <a:t>3 Sr. Developers</a:t>
            </a:r>
          </a:p>
          <a:p>
            <a:r>
              <a:rPr lang="en-US" baseline="0" dirty="0" smtClean="0"/>
              <a:t>2 Visual Designers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A6937-458E-204F-A404-B9053512B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A6937-458E-204F-A404-B9053512B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4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Worked with: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Business Analysts from VM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Software Architects from VM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Senior consultants from Tata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.NET developers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Visual designer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A6937-458E-204F-A404-B9053512B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Avoiding premature convergence</a:t>
            </a:r>
          </a:p>
          <a:p>
            <a:endParaRPr lang="en-US" dirty="0" smtClean="0"/>
          </a:p>
          <a:p>
            <a:r>
              <a:rPr lang="en-US" dirty="0" smtClean="0"/>
              <a:t>Building right product vs building</a:t>
            </a:r>
            <a:r>
              <a:rPr lang="en-US" baseline="0" dirty="0" smtClean="0"/>
              <a:t> product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A6937-458E-204F-A404-B9053512B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1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0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DA6BF"/>
                </a:solidFill>
                <a:latin typeface="Open Sans Light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8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3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7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9F00-481C-1440-BD9F-B228671D5CED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3F04F-9F5E-554F-A564-EB262A002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7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EA329F00-481C-1440-BD9F-B228671D5CED}" type="datetimeFigureOut">
              <a:rPr lang="en-US" smtClean="0"/>
              <a:pPr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ECA3F04F-9F5E-554F-A564-EB262A002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Uni Sans Light" charset="0"/>
          <a:ea typeface="Uni Sans" charset="0"/>
          <a:cs typeface="Uni Sans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chart" Target="../charts/chart1.xml"/><Relationship Id="rId8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2.png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DA6BF"/>
                </a:solidFill>
                <a:latin typeface="Uni Sans Light" charset="0"/>
                <a:ea typeface="Uni Sans" charset="0"/>
                <a:cs typeface="Uni Sans" charset="0"/>
              </a:rPr>
              <a:t>Aravind Ravi</a:t>
            </a:r>
            <a:endParaRPr lang="en-US" dirty="0">
              <a:solidFill>
                <a:srgbClr val="0DA6BF"/>
              </a:solidFill>
              <a:latin typeface="Uni Sans Light" charset="0"/>
              <a:ea typeface="Uni Sans" charset="0"/>
              <a:cs typeface="Uni San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25" dirty="0">
                <a:latin typeface="Open Sans Light" charset="0"/>
              </a:rPr>
              <a:t>User Experience Designer</a:t>
            </a:r>
          </a:p>
        </p:txBody>
      </p:sp>
    </p:spTree>
    <p:extLst>
      <p:ext uri="{BB962C8B-B14F-4D97-AF65-F5344CB8AC3E}">
        <p14:creationId xmlns:p14="http://schemas.microsoft.com/office/powerpoint/2010/main" val="120433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7872860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80305" y="193964"/>
            <a:ext cx="162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Overview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11839" y="1213093"/>
            <a:ext cx="2198536" cy="1152676"/>
            <a:chOff x="703775" y="1760202"/>
            <a:chExt cx="2198536" cy="115267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775" y="1760202"/>
              <a:ext cx="685800" cy="5461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703775" y="2306302"/>
              <a:ext cx="2198536" cy="606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Open Sans" charset="0"/>
                </a:rPr>
                <a:t>Customer Retention &amp; Engagement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289725" y="1195359"/>
            <a:ext cx="2518537" cy="991617"/>
            <a:chOff x="3328471" y="1723713"/>
            <a:chExt cx="2518537" cy="9916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8471" y="1723713"/>
              <a:ext cx="812800" cy="6985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3380705" y="2365875"/>
              <a:ext cx="2466303" cy="34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Open Sans" charset="0"/>
                </a:rPr>
                <a:t>Workflow </a:t>
              </a:r>
              <a:r>
                <a:rPr lang="en-US" dirty="0" smtClean="0">
                  <a:solidFill>
                    <a:srgbClr val="333333"/>
                  </a:solidFill>
                  <a:latin typeface="Open Sans" charset="0"/>
                </a:rPr>
                <a:t>Automation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11839" y="3301592"/>
            <a:ext cx="2862419" cy="1033437"/>
            <a:chOff x="4284103" y="2831509"/>
            <a:chExt cx="2862419" cy="103343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4103" y="2831509"/>
              <a:ext cx="774700" cy="69850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4360214" y="3515491"/>
              <a:ext cx="2786308" cy="3494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>
                  <a:solidFill>
                    <a:srgbClr val="333333"/>
                  </a:solidFill>
                  <a:latin typeface="Open Sans" charset="0"/>
                </a:rPr>
                <a:t>Process </a:t>
              </a:r>
              <a:r>
                <a:rPr lang="en-US">
                  <a:solidFill>
                    <a:srgbClr val="333333"/>
                  </a:solidFill>
                  <a:latin typeface="Open Sans" charset="0"/>
                </a:rPr>
                <a:t>Improvements</a:t>
              </a:r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89725" y="3176107"/>
            <a:ext cx="2630052" cy="1158922"/>
            <a:chOff x="4184650" y="2552700"/>
            <a:chExt cx="2630052" cy="11589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84650" y="2552700"/>
              <a:ext cx="774700" cy="60960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196545" y="3105045"/>
              <a:ext cx="2618157" cy="606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33333"/>
                  </a:solidFill>
                  <a:latin typeface="Open Sans" charset="0"/>
                </a:rPr>
                <a:t>Eliminating Technology Fragmentation</a:t>
              </a:r>
              <a:endParaRPr lang="en-US" dirty="0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4509693" y="1022959"/>
            <a:ext cx="0" cy="39690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393006" y="2849216"/>
            <a:ext cx="6440272" cy="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94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4761070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80305" y="193964"/>
            <a:ext cx="162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Overview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b="54120"/>
          <a:stretch/>
        </p:blipFill>
        <p:spPr>
          <a:xfrm>
            <a:off x="1270431" y="3496260"/>
            <a:ext cx="6642100" cy="6992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035" y="1068946"/>
            <a:ext cx="1152495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The Team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035" y="3142024"/>
            <a:ext cx="1082348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My Roles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1443" y="4195475"/>
            <a:ext cx="1619867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User Research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6427" y="4195475"/>
            <a:ext cx="2004588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Open Sans" charset="0"/>
                <a:ea typeface="Open Sans" charset="0"/>
                <a:cs typeface="Open Sans" charset="0"/>
              </a:rPr>
              <a:t>Interaction Design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06132" y="4195475"/>
            <a:ext cx="1511952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Open Sans" charset="0"/>
                <a:ea typeface="Open Sans" charset="0"/>
                <a:cs typeface="Open Sans" charset="0"/>
              </a:rPr>
              <a:t>Visual Design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1674" y="1736879"/>
            <a:ext cx="1146219" cy="60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Jeff Dance</a:t>
            </a:r>
          </a:p>
          <a:p>
            <a:r>
              <a:rPr lang="en-US" dirty="0" smtClean="0"/>
              <a:t>CEO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34186" y="1711121"/>
            <a:ext cx="1335383" cy="60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Richard Rose</a:t>
            </a:r>
          </a:p>
          <a:p>
            <a:r>
              <a:rPr lang="en-US" dirty="0" smtClean="0"/>
              <a:t>CFO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65862" y="1711121"/>
            <a:ext cx="1906072" cy="60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Teage</a:t>
            </a:r>
            <a:r>
              <a:rPr lang="en-US" b="1" dirty="0" smtClean="0"/>
              <a:t> Christensen </a:t>
            </a:r>
          </a:p>
          <a:p>
            <a:r>
              <a:rPr lang="en-US" dirty="0" smtClean="0"/>
              <a:t>Project Manager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68227" y="1711121"/>
            <a:ext cx="1468190" cy="60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Aravind (Me)</a:t>
            </a:r>
          </a:p>
          <a:p>
            <a:r>
              <a:rPr lang="en-US" dirty="0" smtClean="0"/>
              <a:t>UX 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0563855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65512" y="1993743"/>
            <a:ext cx="8195081" cy="3325232"/>
            <a:chOff x="365512" y="1993743"/>
            <a:chExt cx="8195081" cy="2687765"/>
          </a:xfrm>
          <a:solidFill>
            <a:schemeClr val="bg1">
              <a:lumMod val="95000"/>
            </a:schemeClr>
          </a:solidFill>
        </p:grpSpPr>
        <p:sp>
          <p:nvSpPr>
            <p:cNvPr id="14" name="Isosceles Triangle 21"/>
            <p:cNvSpPr/>
            <p:nvPr/>
          </p:nvSpPr>
          <p:spPr>
            <a:xfrm>
              <a:off x="4315968" y="1993743"/>
              <a:ext cx="331967" cy="181418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512" y="2165683"/>
              <a:ext cx="8195081" cy="251582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50368" y="4612721"/>
            <a:ext cx="254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"/>
                <a:cs typeface="Open Sans"/>
              </a:rPr>
              <a:t>“1-click solution”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0804" y="3084344"/>
            <a:ext cx="3131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Open Sans"/>
                <a:cs typeface="Open Sans"/>
              </a:rPr>
              <a:t>“Automate”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0203" y="4485148"/>
            <a:ext cx="207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“Highlight what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 differentiates us”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752" y="3333190"/>
            <a:ext cx="1708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"/>
                <a:cs typeface="Open Sans"/>
              </a:rPr>
              <a:t>“Pareto’s Principle”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0946" y="2316090"/>
            <a:ext cx="2244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ns"/>
                <a:cs typeface="Open Sans"/>
              </a:rPr>
              <a:t>“Wishlist”</a:t>
            </a:r>
            <a:endParaRPr lang="en-US" sz="3600" dirty="0">
              <a:latin typeface="Open Sans"/>
              <a:cs typeface="Open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8931" y="2406701"/>
            <a:ext cx="2210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Open Sans"/>
                <a:cs typeface="Open Sans"/>
              </a:rPr>
              <a:t>“everything in </a:t>
            </a:r>
          </a:p>
          <a:p>
            <a:r>
              <a:rPr lang="en-US" sz="2400" dirty="0" smtClean="0">
                <a:latin typeface="Open Sans"/>
                <a:cs typeface="Open Sans"/>
              </a:rPr>
              <a:t>1 place”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05873" y="3975708"/>
            <a:ext cx="322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"/>
                <a:cs typeface="Open Sans"/>
              </a:rPr>
              <a:t>“team collaboration”</a:t>
            </a:r>
            <a:endParaRPr lang="en-US" sz="2400" dirty="0">
              <a:latin typeface="Open Sans"/>
              <a:cs typeface="Open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77473" y="2454764"/>
            <a:ext cx="245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“Most brokers don’t do that extra work that we do”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3679" y="3539377"/>
            <a:ext cx="18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Open Sans"/>
                <a:cs typeface="Open Sans"/>
              </a:rPr>
              <a:t>“get to the market quickly”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Research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501" y="931243"/>
            <a:ext cx="8216900" cy="762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72957" y="4654121"/>
            <a:ext cx="256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Open Sans"/>
                <a:cs typeface="Open Sans"/>
              </a:rPr>
              <a:t>“scheduling meetings”</a:t>
            </a:r>
            <a:endParaRPr lang="en-US" sz="1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6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24373108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1516524470"/>
              </p:ext>
            </p:extLst>
          </p:nvPr>
        </p:nvGraphicFramePr>
        <p:xfrm>
          <a:off x="365512" y="1326524"/>
          <a:ext cx="4186914" cy="3103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890844694"/>
              </p:ext>
            </p:extLst>
          </p:nvPr>
        </p:nvGraphicFramePr>
        <p:xfrm>
          <a:off x="5164428" y="1326524"/>
          <a:ext cx="3631842" cy="2908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Research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3656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08697136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8868" y="2176488"/>
            <a:ext cx="1812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DA6BF"/>
                </a:solidFill>
                <a:latin typeface="Open Sans"/>
                <a:cs typeface="Open Sans"/>
              </a:rPr>
              <a:t>20</a:t>
            </a:r>
            <a:endParaRPr lang="en-US" dirty="0" smtClean="0">
              <a:solidFill>
                <a:srgbClr val="0DA6BF"/>
              </a:solidFill>
              <a:latin typeface="Open Sans"/>
              <a:cs typeface="Open Sans"/>
            </a:endParaRP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Leading Products Identified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4646" y="2176488"/>
            <a:ext cx="18124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DA6BF"/>
                </a:solidFill>
                <a:latin typeface="Open Sans"/>
                <a:cs typeface="Open Sans"/>
              </a:rPr>
              <a:t>12</a:t>
            </a:r>
            <a:endParaRPr lang="en-US" dirty="0" smtClean="0">
              <a:solidFill>
                <a:srgbClr val="0DA6BF"/>
              </a:solidFill>
              <a:latin typeface="Open Sans"/>
              <a:cs typeface="Open Sans"/>
            </a:endParaRP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Products evaluated by specifications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89832" y="2176488"/>
            <a:ext cx="1812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DA6BF"/>
                </a:solidFill>
                <a:latin typeface="Open Sans"/>
                <a:cs typeface="Open Sans"/>
              </a:rPr>
              <a:t>2</a:t>
            </a:r>
            <a:endParaRPr lang="en-US" sz="2400" dirty="0" smtClean="0">
              <a:solidFill>
                <a:srgbClr val="0DA6BF"/>
              </a:solidFill>
              <a:latin typeface="Open Sans"/>
              <a:cs typeface="Open Sans"/>
            </a:endParaRP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Shortlisted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0272" y="2176488"/>
            <a:ext cx="1812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0DA6BF"/>
                </a:solidFill>
                <a:latin typeface="Open Sans"/>
                <a:cs typeface="Open Sans"/>
              </a:rPr>
              <a:t>5</a:t>
            </a:r>
            <a:endParaRPr lang="en-US" dirty="0" smtClean="0">
              <a:solidFill>
                <a:srgbClr val="0DA6BF"/>
              </a:solidFill>
              <a:latin typeface="Open Sans"/>
              <a:cs typeface="Open Sans"/>
            </a:endParaRPr>
          </a:p>
          <a:p>
            <a:pPr algn="ctr"/>
            <a:r>
              <a:rPr lang="en-US" sz="1400" dirty="0" smtClean="0">
                <a:latin typeface="Open Sans"/>
                <a:cs typeface="Open Sans"/>
              </a:rPr>
              <a:t>Deep Dives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2527819" y="2550350"/>
            <a:ext cx="180304" cy="511167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4934514" y="2550350"/>
            <a:ext cx="180304" cy="511167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6682549" y="2550350"/>
            <a:ext cx="180304" cy="511167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Research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240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5163" y="1263846"/>
            <a:ext cx="1822048" cy="34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Initially Planned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663" y="1961022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Get Form Fields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5222" y="1961022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Understand the problems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6" name="Straight Arrow Connector 15"/>
          <p:cNvCxnSpPr>
            <a:stCxn id="3" idx="2"/>
            <a:endCxn id="62" idx="0"/>
          </p:cNvCxnSpPr>
          <p:nvPr/>
        </p:nvCxnSpPr>
        <p:spPr>
          <a:xfrm>
            <a:off x="1445517" y="2525513"/>
            <a:ext cx="0" cy="360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99529" y="1254148"/>
            <a:ext cx="2567624" cy="34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What I Ended Up Doing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95222" y="4736759"/>
            <a:ext cx="1519709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Process Modeling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5663" y="2886268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Wireframes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5663" y="3811514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Usability Testing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Arrow Connector 66"/>
          <p:cNvCxnSpPr>
            <a:stCxn id="62" idx="2"/>
            <a:endCxn id="66" idx="0"/>
          </p:cNvCxnSpPr>
          <p:nvPr/>
        </p:nvCxnSpPr>
        <p:spPr>
          <a:xfrm>
            <a:off x="1445517" y="3450759"/>
            <a:ext cx="0" cy="360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85663" y="4736759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Prototyping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1" name="Straight Arrow Connector 70"/>
          <p:cNvCxnSpPr>
            <a:stCxn id="66" idx="2"/>
            <a:endCxn id="70" idx="0"/>
          </p:cNvCxnSpPr>
          <p:nvPr/>
        </p:nvCxnSpPr>
        <p:spPr>
          <a:xfrm>
            <a:off x="1445517" y="4376005"/>
            <a:ext cx="0" cy="360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195222" y="2886268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Process Modeling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195222" y="3806445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Affinity Maps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8" name="Straight Arrow Connector 77"/>
          <p:cNvCxnSpPr>
            <a:stCxn id="12" idx="2"/>
            <a:endCxn id="74" idx="0"/>
          </p:cNvCxnSpPr>
          <p:nvPr/>
        </p:nvCxnSpPr>
        <p:spPr>
          <a:xfrm>
            <a:off x="3955076" y="2525513"/>
            <a:ext cx="0" cy="36075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4" idx="2"/>
            <a:endCxn id="75" idx="0"/>
          </p:cNvCxnSpPr>
          <p:nvPr/>
        </p:nvCxnSpPr>
        <p:spPr>
          <a:xfrm>
            <a:off x="3955076" y="3450759"/>
            <a:ext cx="0" cy="3556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5" idx="2"/>
            <a:endCxn id="51" idx="0"/>
          </p:cNvCxnSpPr>
          <p:nvPr/>
        </p:nvCxnSpPr>
        <p:spPr>
          <a:xfrm>
            <a:off x="3955076" y="4370936"/>
            <a:ext cx="1" cy="36582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5275276" y="1961022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Competitive Analysis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90" name="Elbow Connector 89"/>
          <p:cNvCxnSpPr>
            <a:stCxn id="51" idx="3"/>
            <a:endCxn id="87" idx="1"/>
          </p:cNvCxnSpPr>
          <p:nvPr/>
        </p:nvCxnSpPr>
        <p:spPr>
          <a:xfrm flipV="1">
            <a:off x="4714931" y="2243268"/>
            <a:ext cx="560345" cy="2775737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275275" y="2886267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Design Goals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75274" y="3806444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Ideation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275273" y="4736759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System Flows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94" name="Straight Arrow Connector 93"/>
          <p:cNvCxnSpPr>
            <a:stCxn id="87" idx="2"/>
            <a:endCxn id="91" idx="0"/>
          </p:cNvCxnSpPr>
          <p:nvPr/>
        </p:nvCxnSpPr>
        <p:spPr>
          <a:xfrm flipH="1">
            <a:off x="6035129" y="2525513"/>
            <a:ext cx="1" cy="360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2"/>
            <a:endCxn id="92" idx="0"/>
          </p:cNvCxnSpPr>
          <p:nvPr/>
        </p:nvCxnSpPr>
        <p:spPr>
          <a:xfrm flipH="1">
            <a:off x="6035128" y="3450758"/>
            <a:ext cx="1" cy="3556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2" idx="2"/>
            <a:endCxn id="93" idx="0"/>
          </p:cNvCxnSpPr>
          <p:nvPr/>
        </p:nvCxnSpPr>
        <p:spPr>
          <a:xfrm flipH="1">
            <a:off x="6035127" y="4370935"/>
            <a:ext cx="1" cy="3658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309018" y="1961021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System Flows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5" name="Elbow Connector 124"/>
          <p:cNvCxnSpPr>
            <a:stCxn id="93" idx="3"/>
            <a:endCxn id="124" idx="1"/>
          </p:cNvCxnSpPr>
          <p:nvPr/>
        </p:nvCxnSpPr>
        <p:spPr>
          <a:xfrm flipV="1">
            <a:off x="6794980" y="2243267"/>
            <a:ext cx="514038" cy="277573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309018" y="2886266"/>
            <a:ext cx="1519707" cy="5644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Sketching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309018" y="3806443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Wireframing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30" name="Straight Arrow Connector 129"/>
          <p:cNvCxnSpPr>
            <a:stCxn id="124" idx="2"/>
            <a:endCxn id="128" idx="0"/>
          </p:cNvCxnSpPr>
          <p:nvPr/>
        </p:nvCxnSpPr>
        <p:spPr>
          <a:xfrm>
            <a:off x="8068872" y="2525512"/>
            <a:ext cx="0" cy="360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28" idx="2"/>
            <a:endCxn id="129" idx="0"/>
          </p:cNvCxnSpPr>
          <p:nvPr/>
        </p:nvCxnSpPr>
        <p:spPr>
          <a:xfrm>
            <a:off x="8068872" y="3450757"/>
            <a:ext cx="0" cy="3556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7309018" y="4736759"/>
            <a:ext cx="1519707" cy="5644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Cognitive Walkthrough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37" name="Straight Arrow Connector 136"/>
          <p:cNvCxnSpPr>
            <a:stCxn id="129" idx="2"/>
            <a:endCxn id="136" idx="0"/>
          </p:cNvCxnSpPr>
          <p:nvPr/>
        </p:nvCxnSpPr>
        <p:spPr>
          <a:xfrm>
            <a:off x="8068872" y="4370934"/>
            <a:ext cx="0" cy="3658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itle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652994"/>
          </a:xfrm>
        </p:spPr>
        <p:txBody>
          <a:bodyPr/>
          <a:lstStyle/>
          <a:p>
            <a:r>
              <a:rPr lang="en-US" dirty="0" smtClean="0"/>
              <a:t>Process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8100545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1465" y="870154"/>
            <a:ext cx="5455739" cy="4728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Analysis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1932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7607231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0619" y="894052"/>
            <a:ext cx="5177307" cy="4633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mtClean="0">
                <a:solidFill>
                  <a:srgbClr val="0DA6BF"/>
                </a:solidFill>
                <a:latin typeface="Open Sans"/>
                <a:cs typeface="Open Sans"/>
              </a:rPr>
              <a:t>Analysis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70294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7374934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708338" y="1063907"/>
            <a:ext cx="2318197" cy="35718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3624" y="1758964"/>
            <a:ext cx="1767624" cy="52803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Benefits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624" y="2451466"/>
            <a:ext cx="1767624" cy="52803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401K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3624" y="3143968"/>
            <a:ext cx="1767624" cy="52803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Employee Onboarding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3624" y="3836470"/>
            <a:ext cx="1767624" cy="52803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Payroll / PTO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0824" y="1174891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Product A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28495" y="1063907"/>
            <a:ext cx="5332098" cy="3571891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A6B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1684" y="1174891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CRM Application</a:t>
            </a:r>
            <a:endParaRPr lang="en-US" sz="18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19047" y="1681289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Workflow Management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28589" y="1681289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Meeting Scheduling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19047" y="2639747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Task </a:t>
            </a:r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Management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8589" y="2632931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Discussions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19047" y="3598204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Meeting Notes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28589" y="3584572"/>
            <a:ext cx="2161924" cy="766300"/>
          </a:xfrm>
          <a:prstGeom prst="rect">
            <a:avLst/>
          </a:prstGeom>
          <a:noFill/>
          <a:ln>
            <a:solidFill>
              <a:srgbClr val="0DA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Analytics &amp; </a:t>
            </a:r>
            <a:r>
              <a:rPr lang="en-US" sz="14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Reports</a:t>
            </a:r>
            <a:endParaRPr lang="en-US" sz="14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Analysis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cxnSp>
        <p:nvCxnSpPr>
          <p:cNvPr id="19" name="Elbow Connector 18"/>
          <p:cNvCxnSpPr>
            <a:stCxn id="3" idx="2"/>
            <a:endCxn id="12" idx="2"/>
          </p:cNvCxnSpPr>
          <p:nvPr/>
        </p:nvCxnSpPr>
        <p:spPr>
          <a:xfrm rot="16200000" flipH="1">
            <a:off x="3880990" y="2622244"/>
            <a:ext cx="12700" cy="4027107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29961" y="505052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API</a:t>
            </a:r>
            <a:endParaRPr lang="en-US" sz="1800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7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43263882"/>
              </p:ext>
            </p:extLst>
          </p:nvPr>
        </p:nvGraphicFramePr>
        <p:xfrm>
          <a:off x="3459891" y="193964"/>
          <a:ext cx="5100701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5513" y="193964"/>
            <a:ext cx="29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mtClean="0">
                <a:solidFill>
                  <a:srgbClr val="0DA6BF"/>
                </a:solidFill>
                <a:latin typeface="Open Sans"/>
                <a:cs typeface="Open Sans"/>
              </a:rPr>
              <a:t>Design Considerations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975" y="752346"/>
            <a:ext cx="7290484" cy="47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DA6BF"/>
                </a:solidFill>
                <a:latin typeface="Uni Sans Light" charset="0"/>
                <a:ea typeface="Uni Sans" charset="0"/>
                <a:cs typeface="Uni Sans" charset="0"/>
              </a:rPr>
              <a:t>BACKGROUND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93" y="2221207"/>
            <a:ext cx="1093733" cy="5586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80" y="2221207"/>
            <a:ext cx="1301874" cy="5526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62" y="2221207"/>
            <a:ext cx="1127383" cy="5526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b="14734"/>
          <a:stretch/>
        </p:blipFill>
        <p:spPr>
          <a:xfrm>
            <a:off x="1285875" y="2260762"/>
            <a:ext cx="1451433" cy="4342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7605" y="2990522"/>
            <a:ext cx="193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B. Tech. - Information &amp; Communication Technology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(Jun ‘07 – May ‘11)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55878" y="2990522"/>
            <a:ext cx="193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UX Designer &amp; Front-end Developer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(Jan ‘11 – Aug ‘14)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01915" y="2990522"/>
            <a:ext cx="1603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M.S. – Human Centered Design &amp; Engineering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(Sep ‘14 – Present)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9882" y="2990522"/>
            <a:ext cx="1673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User Experience Designer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(Jun ‘15 – Present)</a:t>
            </a:r>
          </a:p>
        </p:txBody>
      </p:sp>
    </p:spTree>
    <p:extLst>
      <p:ext uri="{BB962C8B-B14F-4D97-AF65-F5344CB8AC3E}">
        <p14:creationId xmlns:p14="http://schemas.microsoft.com/office/powerpoint/2010/main" val="16523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7054923"/>
              </p:ext>
            </p:extLst>
          </p:nvPr>
        </p:nvGraphicFramePr>
        <p:xfrm>
          <a:off x="3459891" y="193964"/>
          <a:ext cx="5100701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5513" y="193964"/>
            <a:ext cx="29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mtClean="0">
                <a:solidFill>
                  <a:srgbClr val="0DA6BF"/>
                </a:solidFill>
                <a:latin typeface="Open Sans"/>
                <a:cs typeface="Open Sans"/>
              </a:rPr>
              <a:t>Design Considerations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60845" y="1405141"/>
            <a:ext cx="3560590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Budget and timelines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API Limitations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Business Requirements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Technical Budget Limitation</a:t>
            </a:r>
          </a:p>
          <a:p>
            <a:pPr>
              <a:spcBef>
                <a:spcPts val="600"/>
              </a:spcBef>
            </a:pPr>
            <a:endParaRPr lang="en-US" sz="1600" dirty="0" smtClean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Balancing Business and User needs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Open Sans" charset="0"/>
              <a:ea typeface="Open Sans" charset="0"/>
              <a:cs typeface="Open Sans" charset="0"/>
            </a:endParaRPr>
          </a:p>
          <a:p>
            <a:pPr>
              <a:spcBef>
                <a:spcPts val="600"/>
              </a:spcBef>
            </a:pPr>
            <a:r>
              <a:rPr lang="en-US" sz="1600" dirty="0" smtClean="0">
                <a:latin typeface="Open Sans" charset="0"/>
                <a:ea typeface="Open Sans" charset="0"/>
                <a:cs typeface="Open Sans" charset="0"/>
              </a:rPr>
              <a:t>Cultural backgrounds of users</a:t>
            </a:r>
            <a:endParaRPr lang="en-US" sz="1600" dirty="0"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80412" y="1425580"/>
            <a:ext cx="308344" cy="308344"/>
            <a:chOff x="2684634" y="1670060"/>
            <a:chExt cx="308344" cy="308344"/>
          </a:xfrm>
        </p:grpSpPr>
        <p:sp>
          <p:nvSpPr>
            <p:cNvPr id="12" name="Oval 11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680412" y="2061673"/>
            <a:ext cx="308344" cy="308344"/>
            <a:chOff x="2684634" y="1670060"/>
            <a:chExt cx="308344" cy="308344"/>
          </a:xfrm>
        </p:grpSpPr>
        <p:sp>
          <p:nvSpPr>
            <p:cNvPr id="21" name="Oval 20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80412" y="2697766"/>
            <a:ext cx="308344" cy="308344"/>
            <a:chOff x="2684634" y="1670060"/>
            <a:chExt cx="308344" cy="308344"/>
          </a:xfrm>
        </p:grpSpPr>
        <p:sp>
          <p:nvSpPr>
            <p:cNvPr id="24" name="Oval 23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680412" y="3333859"/>
            <a:ext cx="308344" cy="308344"/>
            <a:chOff x="2684634" y="1670060"/>
            <a:chExt cx="308344" cy="308344"/>
          </a:xfrm>
        </p:grpSpPr>
        <p:sp>
          <p:nvSpPr>
            <p:cNvPr id="27" name="Oval 26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680412" y="3969952"/>
            <a:ext cx="308344" cy="308344"/>
            <a:chOff x="2684634" y="1670060"/>
            <a:chExt cx="308344" cy="308344"/>
          </a:xfrm>
        </p:grpSpPr>
        <p:sp>
          <p:nvSpPr>
            <p:cNvPr id="30" name="Oval 29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680412" y="4606045"/>
            <a:ext cx="308344" cy="308344"/>
            <a:chOff x="2684634" y="1670060"/>
            <a:chExt cx="308344" cy="308344"/>
          </a:xfrm>
        </p:grpSpPr>
        <p:sp>
          <p:nvSpPr>
            <p:cNvPr id="33" name="Oval 32"/>
            <p:cNvSpPr/>
            <p:nvPr/>
          </p:nvSpPr>
          <p:spPr>
            <a:xfrm>
              <a:off x="2684634" y="1670060"/>
              <a:ext cx="308344" cy="308344"/>
            </a:xfrm>
            <a:prstGeom prst="ellipse">
              <a:avLst/>
            </a:prstGeom>
            <a:solidFill>
              <a:srgbClr val="0DA6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03" y="1752995"/>
              <a:ext cx="204806" cy="142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28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6437847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Design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3720"/>
            <a:ext cx="9144000" cy="3789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3216" y="769169"/>
            <a:ext cx="1953292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Interaction Model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970" y="219802"/>
            <a:ext cx="2094356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Advisor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3876" r="4321"/>
          <a:stretch/>
        </p:blipFill>
        <p:spPr>
          <a:xfrm>
            <a:off x="936938" y="624965"/>
            <a:ext cx="2812102" cy="48777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3655" r="3264"/>
          <a:stretch/>
        </p:blipFill>
        <p:spPr>
          <a:xfrm>
            <a:off x="4988444" y="629765"/>
            <a:ext cx="2925469" cy="50852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94651" y="219802"/>
            <a:ext cx="1635897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HR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8986" y="2073349"/>
            <a:ext cx="1415580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Annotate!!!!!!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1853" y="263345"/>
            <a:ext cx="2000869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Client Information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3122" y="263345"/>
            <a:ext cx="2510046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Workflow Management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3"/>
          <a:stretch/>
        </p:blipFill>
        <p:spPr>
          <a:xfrm>
            <a:off x="4843187" y="612800"/>
            <a:ext cx="3453101" cy="49230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5403" r="3520" b="29580"/>
          <a:stretch/>
        </p:blipFill>
        <p:spPr>
          <a:xfrm>
            <a:off x="549235" y="631524"/>
            <a:ext cx="3939374" cy="49043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55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970" y="219802"/>
            <a:ext cx="2094356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Advisor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4150" r="4195"/>
          <a:stretch/>
        </p:blipFill>
        <p:spPr>
          <a:xfrm>
            <a:off x="812114" y="629765"/>
            <a:ext cx="2889030" cy="4983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3655" r="3264"/>
          <a:stretch/>
        </p:blipFill>
        <p:spPr>
          <a:xfrm>
            <a:off x="4988444" y="629765"/>
            <a:ext cx="2925469" cy="50852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894651" y="219802"/>
            <a:ext cx="1635897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HR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84" y="1513115"/>
            <a:ext cx="8708032" cy="3642858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43182815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5513" y="193964"/>
            <a:ext cx="1437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Design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340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970" y="219802"/>
            <a:ext cx="2094356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Advisor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13" y="629766"/>
            <a:ext cx="3258460" cy="5085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18" y="629765"/>
            <a:ext cx="2701320" cy="50852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90904" y="219802"/>
            <a:ext cx="1635897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HR Dashboard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9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970" y="219802"/>
            <a:ext cx="2000869" cy="349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Client Information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6" y="629766"/>
            <a:ext cx="3112614" cy="5085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01" y="629766"/>
            <a:ext cx="3455469" cy="3926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529470" y="219802"/>
            <a:ext cx="2971480" cy="34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DA6BF"/>
                </a:solidFill>
                <a:latin typeface="Open Sans" charset="0"/>
                <a:ea typeface="Open Sans" charset="0"/>
                <a:cs typeface="Open Sans" charset="0"/>
              </a:rPr>
              <a:t>Workflow Management</a:t>
            </a:r>
            <a:endParaRPr lang="en-US" dirty="0">
              <a:solidFill>
                <a:srgbClr val="0DA6BF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5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I’d Do Differently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1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0" y="970698"/>
            <a:ext cx="1301874" cy="55268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146565" y="2229631"/>
            <a:ext cx="2157205" cy="1721142"/>
            <a:chOff x="615304" y="2031120"/>
            <a:chExt cx="3451528" cy="275382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04" y="2031120"/>
              <a:ext cx="3451528" cy="27538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684" y="2636492"/>
              <a:ext cx="1107578" cy="71819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3661678" y="1861686"/>
            <a:ext cx="436231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open sans" charset="0"/>
              </a:rPr>
              <a:t>Problem:</a:t>
            </a:r>
          </a:p>
          <a:p>
            <a:r>
              <a:rPr lang="en-US" sz="1000" dirty="0">
                <a:latin typeface="open sans" charset="0"/>
              </a:rPr>
              <a:t>Redesigning experience of banking operations for customers to make it more engaging, informative and useful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Roles: 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Interaction Design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Visual Design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Prototyping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Impact: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Millions of Dollars in savings for Citi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New business channels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Customer behavior tracking and analytics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Shift in focus in Tata towards more UX improvements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Spinoff: </a:t>
            </a:r>
          </a:p>
          <a:p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Product for Banking Organizations – Patent Pending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9530" y="4015827"/>
            <a:ext cx="1931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Nov ‘11 – Apr ‘13</a:t>
            </a:r>
          </a:p>
        </p:txBody>
      </p:sp>
    </p:spTree>
    <p:extLst>
      <p:ext uri="{BB962C8B-B14F-4D97-AF65-F5344CB8AC3E}">
        <p14:creationId xmlns:p14="http://schemas.microsoft.com/office/powerpoint/2010/main" val="142631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9467" y="1644610"/>
            <a:ext cx="1346638" cy="2891184"/>
            <a:chOff x="357495" y="1597752"/>
            <a:chExt cx="2154620" cy="462589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6711" r="26711"/>
            <a:stretch/>
          </p:blipFill>
          <p:spPr>
            <a:xfrm>
              <a:off x="357495" y="1597752"/>
              <a:ext cx="2154620" cy="46258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48" y="3337381"/>
              <a:ext cx="1352714" cy="57331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661678" y="2305091"/>
            <a:ext cx="43623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open sans" charset="0"/>
              </a:rPr>
              <a:t>Problem:</a:t>
            </a:r>
          </a:p>
          <a:p>
            <a:r>
              <a:rPr lang="en-US" sz="1000" dirty="0">
                <a:latin typeface="open sans" charset="0"/>
              </a:rPr>
              <a:t>Conceptualizing a mobile application for their existing business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Roles: 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Interaction Design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Visual Design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Front-end Development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Impact: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Process Improvements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Mobile channel for business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New projects for Tata Consultancy Services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0" y="970698"/>
            <a:ext cx="1301874" cy="5526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9530" y="4324199"/>
            <a:ext cx="1931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May ‘13 – Nov ‘13</a:t>
            </a:r>
          </a:p>
        </p:txBody>
      </p:sp>
    </p:spTree>
    <p:extLst>
      <p:ext uri="{BB962C8B-B14F-4D97-AF65-F5344CB8AC3E}">
        <p14:creationId xmlns:p14="http://schemas.microsoft.com/office/powerpoint/2010/main" val="19270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2782" y="2237266"/>
            <a:ext cx="2692389" cy="1822425"/>
            <a:chOff x="369248" y="2436624"/>
            <a:chExt cx="4307823" cy="29158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248" y="2436624"/>
              <a:ext cx="4307823" cy="29158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283" y="3031481"/>
              <a:ext cx="1566565" cy="97381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0" y="970698"/>
            <a:ext cx="1301874" cy="5526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0678" y="1861687"/>
            <a:ext cx="4023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open sans" charset="0"/>
              </a:rPr>
              <a:t>Problem:</a:t>
            </a:r>
          </a:p>
          <a:p>
            <a:r>
              <a:rPr lang="en-US" sz="1000" dirty="0">
                <a:latin typeface="open sans" charset="0"/>
              </a:rPr>
              <a:t>Mobilizing and automating presales process to improve turnaround time for service installation, reduce manual processes and produce cost savings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Roles: 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Lead UX Designer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Front-end Development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Usability Testing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Impact: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Millions of Dollars in savings for Citi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New business channels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Customer behavior tracking and analytics</a:t>
            </a:r>
          </a:p>
          <a:p>
            <a:pPr marL="178602" indent="-178602">
              <a:buFont typeface="Arial" charset="0"/>
              <a:buChar char="•"/>
            </a:pPr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Shift in focus in Tata towards more UX improvements</a:t>
            </a:r>
          </a:p>
          <a:p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1000" b="1" dirty="0">
                <a:latin typeface="open sans" charset="0"/>
                <a:ea typeface="Open Sans" charset="0"/>
                <a:cs typeface="Open Sans" charset="0"/>
              </a:rPr>
              <a:t>Spinoff: </a:t>
            </a:r>
          </a:p>
          <a:p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Product for Banking Organizations – Patent Pending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70" y="3374387"/>
            <a:ext cx="444512" cy="2763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01" y="3562021"/>
            <a:ext cx="285320" cy="1773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3337" y="4323898"/>
            <a:ext cx="1931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Dec ‘13 – Aug ‘14</a:t>
            </a:r>
          </a:p>
        </p:txBody>
      </p:sp>
    </p:spTree>
    <p:extLst>
      <p:ext uri="{BB962C8B-B14F-4D97-AF65-F5344CB8AC3E}">
        <p14:creationId xmlns:p14="http://schemas.microsoft.com/office/powerpoint/2010/main" val="15168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034" y="2151863"/>
            <a:ext cx="2157205" cy="1721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62" y="2102065"/>
            <a:ext cx="2157205" cy="1721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17" y="916235"/>
            <a:ext cx="1127383" cy="552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73" y="2459753"/>
            <a:ext cx="1127383" cy="5526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37" y="2617777"/>
            <a:ext cx="1190549" cy="3946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5427" y="4001363"/>
            <a:ext cx="1931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Graphic Design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(Dec ‘14 – Mar ‘15)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75001" y="4061905"/>
            <a:ext cx="1931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" charset="0"/>
                <a:ea typeface="Open Sans" charset="0"/>
                <a:cs typeface="Open Sans" charset="0"/>
              </a:rPr>
              <a:t>Usability Testing</a:t>
            </a:r>
          </a:p>
          <a:p>
            <a:pPr algn="ctr"/>
            <a:endParaRPr lang="en-US" sz="1000" dirty="0">
              <a:latin typeface="Open Sans" charset="0"/>
              <a:ea typeface="Open Sans" charset="0"/>
              <a:cs typeface="Open Sans" charset="0"/>
            </a:endParaRP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(Jan ‘15 – Mar ‘15)</a:t>
            </a:r>
          </a:p>
        </p:txBody>
      </p:sp>
    </p:spTree>
    <p:extLst>
      <p:ext uri="{BB962C8B-B14F-4D97-AF65-F5344CB8AC3E}">
        <p14:creationId xmlns:p14="http://schemas.microsoft.com/office/powerpoint/2010/main" val="57930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38" y="2151863"/>
            <a:ext cx="2157205" cy="1721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50" y="2151863"/>
            <a:ext cx="2157205" cy="17211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09" y="1028940"/>
            <a:ext cx="1093733" cy="5586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94" y="2151863"/>
            <a:ext cx="2157205" cy="172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81311832"/>
              </p:ext>
            </p:extLst>
          </p:nvPr>
        </p:nvGraphicFramePr>
        <p:xfrm>
          <a:off x="1951465" y="193964"/>
          <a:ext cx="6609128" cy="390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80305" y="193964"/>
            <a:ext cx="162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DA6BF"/>
                </a:solidFill>
                <a:latin typeface="Open Sans"/>
                <a:cs typeface="Open Sans"/>
              </a:rPr>
              <a:t>Overview</a:t>
            </a:r>
            <a:endParaRPr lang="en-US" sz="1600" dirty="0">
              <a:solidFill>
                <a:srgbClr val="0DA6BF"/>
              </a:solidFill>
              <a:latin typeface="Open Sans"/>
              <a:cs typeface="Open San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1031428"/>
            <a:ext cx="6220495" cy="3927799"/>
          </a:xfrm>
        </p:spPr>
      </p:pic>
      <p:sp>
        <p:nvSpPr>
          <p:cNvPr id="10" name="TextBox 9"/>
          <p:cNvSpPr txBox="1"/>
          <p:nvPr/>
        </p:nvSpPr>
        <p:spPr>
          <a:xfrm>
            <a:off x="6929306" y="3764332"/>
            <a:ext cx="1644168" cy="86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Summer 2015</a:t>
            </a:r>
          </a:p>
          <a:p>
            <a:r>
              <a:rPr lang="en-US" dirty="0" smtClean="0"/>
              <a:t>UX Design Intern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7870" r="7870"/>
          <a:stretch/>
        </p:blipFill>
        <p:spPr>
          <a:xfrm>
            <a:off x="7023783" y="4374107"/>
            <a:ext cx="1665600" cy="5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2412</TotalTime>
  <Words>629</Words>
  <Application>Microsoft Macintosh PowerPoint</Application>
  <PresentationFormat>On-screen Show (16:10)</PresentationFormat>
  <Paragraphs>236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Open Sans</vt:lpstr>
      <vt:lpstr>Open Sans</vt:lpstr>
      <vt:lpstr>Open Sans Light</vt:lpstr>
      <vt:lpstr>Uni Sans</vt:lpstr>
      <vt:lpstr>Uni Sans Light</vt:lpstr>
      <vt:lpstr>Office Theme</vt:lpstr>
      <vt:lpstr>Aravind Ravi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What I’d Do Differently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Aravind Ravi</dc:title>
  <dc:creator>Aravind Ravi</dc:creator>
  <cp:lastModifiedBy>Aravind Ravi</cp:lastModifiedBy>
  <cp:revision>77</cp:revision>
  <dcterms:created xsi:type="dcterms:W3CDTF">2015-11-08T21:59:54Z</dcterms:created>
  <dcterms:modified xsi:type="dcterms:W3CDTF">2016-02-06T03:59:32Z</dcterms:modified>
</cp:coreProperties>
</file>